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sldIdLst>
    <p:sldId id="256" r:id="rId2"/>
    <p:sldId id="274" r:id="rId3"/>
    <p:sldId id="286" r:id="rId4"/>
    <p:sldId id="294" r:id="rId5"/>
    <p:sldId id="285" r:id="rId6"/>
    <p:sldId id="297" r:id="rId7"/>
    <p:sldId id="287" r:id="rId8"/>
    <p:sldId id="298" r:id="rId9"/>
    <p:sldId id="261" r:id="rId10"/>
    <p:sldId id="281" r:id="rId11"/>
    <p:sldId id="259" r:id="rId12"/>
    <p:sldId id="283" r:id="rId13"/>
    <p:sldId id="293" r:id="rId14"/>
    <p:sldId id="266" r:id="rId15"/>
    <p:sldId id="264" r:id="rId16"/>
    <p:sldId id="265" r:id="rId17"/>
    <p:sldId id="267" r:id="rId18"/>
    <p:sldId id="268" r:id="rId19"/>
    <p:sldId id="289" r:id="rId20"/>
    <p:sldId id="295" r:id="rId21"/>
    <p:sldId id="296" r:id="rId22"/>
    <p:sldId id="291" r:id="rId23"/>
    <p:sldId id="292"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fdollak" initials="cfd"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34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1"/>
    <p:restoredTop sz="85230" autoAdjust="0"/>
  </p:normalViewPr>
  <p:slideViewPr>
    <p:cSldViewPr snapToGrid="0" snapToObjects="1">
      <p:cViewPr>
        <p:scale>
          <a:sx n="60" d="100"/>
          <a:sy n="60"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commentAuthors" Target="commentAuthors.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cfdollak/Desktop/QA%20data.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cfdollak/Desktop/QA%20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r>
              <a:rPr lang="en-US" dirty="0" smtClean="0"/>
              <a:t>Mean Helpfulness </a:t>
            </a:r>
            <a:r>
              <a:rPr lang="en-US" dirty="0"/>
              <a:t>Scores</a:t>
            </a:r>
          </a:p>
        </c:rich>
      </c:tx>
      <c:layout/>
      <c:overlay val="0"/>
      <c:spPr>
        <a:noFill/>
        <a:ln>
          <a:noFill/>
        </a:ln>
        <a:effectLst/>
      </c:spPr>
      <c:txPr>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numRef>
              <c:f>Sheet1!$J$2:$J$8</c:f>
              <c:numCache>
                <c:formatCode>General</c:formatCode>
                <c:ptCount val="7"/>
                <c:pt idx="0">
                  <c:v>0.0</c:v>
                </c:pt>
                <c:pt idx="1">
                  <c:v>0.5</c:v>
                </c:pt>
                <c:pt idx="2">
                  <c:v>1.0</c:v>
                </c:pt>
                <c:pt idx="3">
                  <c:v>1.25</c:v>
                </c:pt>
                <c:pt idx="4">
                  <c:v>1.5</c:v>
                </c:pt>
                <c:pt idx="5">
                  <c:v>1.75</c:v>
                </c:pt>
                <c:pt idx="6">
                  <c:v>2.0</c:v>
                </c:pt>
              </c:numCache>
            </c:numRef>
          </c:cat>
          <c:val>
            <c:numRef>
              <c:f>Sheet1!$I$2:$I$8</c:f>
              <c:numCache>
                <c:formatCode>General</c:formatCode>
                <c:ptCount val="7"/>
                <c:pt idx="0">
                  <c:v>4.0</c:v>
                </c:pt>
                <c:pt idx="1">
                  <c:v>10.0</c:v>
                </c:pt>
                <c:pt idx="2">
                  <c:v>20.0</c:v>
                </c:pt>
                <c:pt idx="3">
                  <c:v>6.0</c:v>
                </c:pt>
                <c:pt idx="4">
                  <c:v>58.0</c:v>
                </c:pt>
                <c:pt idx="5">
                  <c:v>4.0</c:v>
                </c:pt>
                <c:pt idx="6">
                  <c:v>109.0</c:v>
                </c:pt>
              </c:numCache>
            </c:numRef>
          </c:val>
          <c:extLst xmlns:c16r2="http://schemas.microsoft.com/office/drawing/2015/06/chart">
            <c:ext xmlns:c16="http://schemas.microsoft.com/office/drawing/2014/chart" uri="{C3380CC4-5D6E-409C-BE32-E72D297353CC}">
              <c16:uniqueId val="{00000000-506E-449B-B721-CC2E2D77A445}"/>
            </c:ext>
          </c:extLst>
        </c:ser>
        <c:dLbls>
          <c:showLegendKey val="0"/>
          <c:showVal val="0"/>
          <c:showCatName val="0"/>
          <c:showSerName val="0"/>
          <c:showPercent val="0"/>
          <c:showBubbleSize val="0"/>
        </c:dLbls>
        <c:gapWidth val="219"/>
        <c:overlap val="-27"/>
        <c:axId val="1445544528"/>
        <c:axId val="1603323392"/>
        <c:extLst xmlns:c16r2="http://schemas.microsoft.com/office/drawing/2015/06/chart">
          <c:ext xmlns:c15="http://schemas.microsoft.com/office/drawing/2012/chart" uri="{02D57815-91ED-43cb-92C2-25804820EDAC}">
            <c15:filteredBarSeries>
              <c15:ser>
                <c:idx val="1"/>
                <c:order val="1"/>
                <c:spPr>
                  <a:solidFill>
                    <a:schemeClr val="accent2"/>
                  </a:solidFill>
                  <a:ln>
                    <a:noFill/>
                  </a:ln>
                  <a:effectLst/>
                </c:spPr>
                <c:invertIfNegative val="0"/>
                <c:cat>
                  <c:numRef>
                    <c:extLst xmlns:c16r2="http://schemas.microsoft.com/office/drawing/2015/06/chart">
                      <c:ext uri="{02D57815-91ED-43cb-92C2-25804820EDAC}">
                        <c15:formulaRef>
                          <c15:sqref>Sheet1!$J$2:$J$8</c15:sqref>
                        </c15:formulaRef>
                      </c:ext>
                    </c:extLst>
                    <c:numCache>
                      <c:formatCode>General</c:formatCode>
                      <c:ptCount val="7"/>
                      <c:pt idx="0">
                        <c:v>0.0</c:v>
                      </c:pt>
                      <c:pt idx="1">
                        <c:v>0.5</c:v>
                      </c:pt>
                      <c:pt idx="2">
                        <c:v>1.0</c:v>
                      </c:pt>
                      <c:pt idx="3">
                        <c:v>1.25</c:v>
                      </c:pt>
                      <c:pt idx="4">
                        <c:v>1.5</c:v>
                      </c:pt>
                      <c:pt idx="5">
                        <c:v>1.75</c:v>
                      </c:pt>
                      <c:pt idx="6">
                        <c:v>2.0</c:v>
                      </c:pt>
                    </c:numCache>
                  </c:numRef>
                </c:cat>
                <c:val>
                  <c:numRef>
                    <c:extLst xmlns:c16r2="http://schemas.microsoft.com/office/drawing/2015/06/chart">
                      <c:ext uri="{02D57815-91ED-43cb-92C2-25804820EDAC}">
                        <c15:formulaRef>
                          <c15:sqref>Sheet1!$J$2:$J$8</c15:sqref>
                        </c15:formulaRef>
                      </c:ext>
                    </c:extLst>
                    <c:numCache>
                      <c:formatCode>General</c:formatCode>
                      <c:ptCount val="7"/>
                      <c:pt idx="0">
                        <c:v>0.0</c:v>
                      </c:pt>
                      <c:pt idx="1">
                        <c:v>0.5</c:v>
                      </c:pt>
                      <c:pt idx="2">
                        <c:v>1.0</c:v>
                      </c:pt>
                      <c:pt idx="3">
                        <c:v>1.25</c:v>
                      </c:pt>
                      <c:pt idx="4">
                        <c:v>1.5</c:v>
                      </c:pt>
                      <c:pt idx="5">
                        <c:v>1.75</c:v>
                      </c:pt>
                      <c:pt idx="6">
                        <c:v>2.0</c:v>
                      </c:pt>
                    </c:numCache>
                  </c:numRef>
                </c:val>
                <c:extLst xmlns:c16r2="http://schemas.microsoft.com/office/drawing/2015/06/chart">
                  <c:ext xmlns:c16="http://schemas.microsoft.com/office/drawing/2014/chart" uri="{C3380CC4-5D6E-409C-BE32-E72D297353CC}">
                    <c16:uniqueId val="{00000001-506E-449B-B721-CC2E2D77A445}"/>
                  </c:ext>
                </c:extLst>
              </c15:ser>
            </c15:filteredBarSeries>
          </c:ext>
        </c:extLst>
      </c:barChart>
      <c:catAx>
        <c:axId val="1445544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603323392"/>
        <c:crosses val="autoZero"/>
        <c:auto val="1"/>
        <c:lblAlgn val="ctr"/>
        <c:lblOffset val="100"/>
        <c:noMultiLvlLbl val="0"/>
      </c:catAx>
      <c:valAx>
        <c:axId val="16033233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4455445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24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r>
              <a:rPr lang="en-US" dirty="0" smtClean="0"/>
              <a:t>Mean Accuracy Scores</a:t>
            </a:r>
            <a:endParaRPr lang="en-US" dirty="0"/>
          </a:p>
        </c:rich>
      </c:tx>
      <c:layout/>
      <c:overlay val="0"/>
      <c:spPr>
        <a:noFill/>
        <a:ln>
          <a:noFill/>
        </a:ln>
        <a:effectLst/>
      </c:spPr>
      <c:txPr>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Sheet1!$A$1</c:f>
              <c:strCache>
                <c:ptCount val="1"/>
                <c:pt idx="0">
                  <c:v>Count</c:v>
                </c:pt>
              </c:strCache>
            </c:strRef>
          </c:tx>
          <c:spPr>
            <a:solidFill>
              <a:schemeClr val="accent1"/>
            </a:solidFill>
            <a:ln>
              <a:noFill/>
            </a:ln>
            <a:effectLst/>
          </c:spPr>
          <c:invertIfNegative val="0"/>
          <c:cat>
            <c:numRef>
              <c:f>Sheet1!$B$2:$B$6</c:f>
              <c:numCache>
                <c:formatCode>General</c:formatCode>
                <c:ptCount val="5"/>
                <c:pt idx="0">
                  <c:v>0.0</c:v>
                </c:pt>
                <c:pt idx="1">
                  <c:v>0.25</c:v>
                </c:pt>
                <c:pt idx="2">
                  <c:v>0.5</c:v>
                </c:pt>
                <c:pt idx="3">
                  <c:v>0.75</c:v>
                </c:pt>
                <c:pt idx="4">
                  <c:v>1.0</c:v>
                </c:pt>
              </c:numCache>
            </c:numRef>
          </c:cat>
          <c:val>
            <c:numRef>
              <c:f>Sheet1!$A$2:$A$6</c:f>
              <c:numCache>
                <c:formatCode>General</c:formatCode>
                <c:ptCount val="5"/>
                <c:pt idx="0">
                  <c:v>11.0</c:v>
                </c:pt>
                <c:pt idx="1">
                  <c:v>1.0</c:v>
                </c:pt>
                <c:pt idx="2">
                  <c:v>24.0</c:v>
                </c:pt>
                <c:pt idx="3">
                  <c:v>2.0</c:v>
                </c:pt>
                <c:pt idx="4">
                  <c:v>161.0</c:v>
                </c:pt>
              </c:numCache>
            </c:numRef>
          </c:val>
          <c:extLst xmlns:c16r2="http://schemas.microsoft.com/office/drawing/2015/06/chart">
            <c:ext xmlns:c16="http://schemas.microsoft.com/office/drawing/2014/chart" uri="{C3380CC4-5D6E-409C-BE32-E72D297353CC}">
              <c16:uniqueId val="{00000000-E54E-4B42-A72D-04C4D700A720}"/>
            </c:ext>
          </c:extLst>
        </c:ser>
        <c:dLbls>
          <c:showLegendKey val="0"/>
          <c:showVal val="0"/>
          <c:showCatName val="0"/>
          <c:showSerName val="0"/>
          <c:showPercent val="0"/>
          <c:showBubbleSize val="0"/>
        </c:dLbls>
        <c:gapWidth val="219"/>
        <c:overlap val="-27"/>
        <c:axId val="1598296128"/>
        <c:axId val="1603514688"/>
        <c:extLst xmlns:c16r2="http://schemas.microsoft.com/office/drawing/2015/06/chart">
          <c:ext xmlns:c15="http://schemas.microsoft.com/office/drawing/2012/chart" uri="{02D57815-91ED-43cb-92C2-25804820EDAC}">
            <c15:filteredBarSeries>
              <c15:ser>
                <c:idx val="1"/>
                <c:order val="1"/>
                <c:tx>
                  <c:strRef>
                    <c:extLst xmlns:c16r2="http://schemas.microsoft.com/office/drawing/2015/06/chart">
                      <c:ext uri="{02D57815-91ED-43cb-92C2-25804820EDAC}">
                        <c15:formulaRef>
                          <c15:sqref>Sheet1!$B$1</c15:sqref>
                        </c15:formulaRef>
                      </c:ext>
                    </c:extLst>
                    <c:strCache>
                      <c:ptCount val="1"/>
                      <c:pt idx="0">
                        <c:v>Mean</c:v>
                      </c:pt>
                    </c:strCache>
                  </c:strRef>
                </c:tx>
                <c:spPr>
                  <a:solidFill>
                    <a:schemeClr val="accent2"/>
                  </a:solidFill>
                  <a:ln>
                    <a:noFill/>
                  </a:ln>
                  <a:effectLst/>
                </c:spPr>
                <c:invertIfNegative val="0"/>
                <c:cat>
                  <c:numRef>
                    <c:extLst xmlns:c16r2="http://schemas.microsoft.com/office/drawing/2015/06/chart">
                      <c:ext uri="{02D57815-91ED-43cb-92C2-25804820EDAC}">
                        <c15:formulaRef>
                          <c15:sqref>Sheet1!$B$2:$B$6</c15:sqref>
                        </c15:formulaRef>
                      </c:ext>
                    </c:extLst>
                    <c:numCache>
                      <c:formatCode>General</c:formatCode>
                      <c:ptCount val="5"/>
                      <c:pt idx="0">
                        <c:v>0.0</c:v>
                      </c:pt>
                      <c:pt idx="1">
                        <c:v>0.25</c:v>
                      </c:pt>
                      <c:pt idx="2">
                        <c:v>0.5</c:v>
                      </c:pt>
                      <c:pt idx="3">
                        <c:v>0.75</c:v>
                      </c:pt>
                      <c:pt idx="4">
                        <c:v>1.0</c:v>
                      </c:pt>
                    </c:numCache>
                  </c:numRef>
                </c:cat>
                <c:val>
                  <c:numRef>
                    <c:extLst xmlns:c16r2="http://schemas.microsoft.com/office/drawing/2015/06/chart">
                      <c:ext uri="{02D57815-91ED-43cb-92C2-25804820EDAC}">
                        <c15:formulaRef>
                          <c15:sqref>Sheet1!$B$2:$B$6</c15:sqref>
                        </c15:formulaRef>
                      </c:ext>
                    </c:extLst>
                    <c:numCache>
                      <c:formatCode>General</c:formatCode>
                      <c:ptCount val="5"/>
                      <c:pt idx="0">
                        <c:v>0.0</c:v>
                      </c:pt>
                      <c:pt idx="1">
                        <c:v>0.25</c:v>
                      </c:pt>
                      <c:pt idx="2">
                        <c:v>0.5</c:v>
                      </c:pt>
                      <c:pt idx="3">
                        <c:v>0.75</c:v>
                      </c:pt>
                      <c:pt idx="4">
                        <c:v>1.0</c:v>
                      </c:pt>
                    </c:numCache>
                  </c:numRef>
                </c:val>
                <c:extLst xmlns:c16r2="http://schemas.microsoft.com/office/drawing/2015/06/chart">
                  <c:ext xmlns:c16="http://schemas.microsoft.com/office/drawing/2014/chart" uri="{C3380CC4-5D6E-409C-BE32-E72D297353CC}">
                    <c16:uniqueId val="{00000001-E54E-4B42-A72D-04C4D700A720}"/>
                  </c:ext>
                </c:extLst>
              </c15:ser>
            </c15:filteredBarSeries>
          </c:ext>
        </c:extLst>
      </c:barChart>
      <c:catAx>
        <c:axId val="1598296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603514688"/>
        <c:crosses val="autoZero"/>
        <c:auto val="1"/>
        <c:lblAlgn val="ctr"/>
        <c:lblOffset val="100"/>
        <c:noMultiLvlLbl val="0"/>
      </c:catAx>
      <c:valAx>
        <c:axId val="1603514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5982961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2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tiff>
</file>

<file path=ppt/media/image11.tiff>
</file>

<file path=ppt/media/image12.tiff>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1143000" y="685800"/>
            <a:ext cx="4572000" cy="3429000"/>
          </a:xfrm>
          <a:prstGeom prst="rect">
            <a:avLst/>
          </a:prstGeom>
        </p:spPr>
        <p:txBody>
          <a:bodyPr/>
          <a:lstStyle/>
          <a:p>
            <a:endParaRPr/>
          </a:p>
        </p:txBody>
      </p:sp>
      <p:sp>
        <p:nvSpPr>
          <p:cNvPr id="131" name="Shape 1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Hi everyone. Today</a:t>
            </a:r>
            <a:r>
              <a:rPr lang="en-US" baseline="0" dirty="0" smtClean="0"/>
              <a:t> I have an update for you on the natural language to SQL project. As you’ll see, this is still very much a work-in-progress, so at the end, if you have advice or feedback on the direction we’re taking, I’d love to hear it; we’re still in a place where we can really incorporate suggestions we get today.</a:t>
            </a:r>
            <a:endParaRPr lang="en-US" dirty="0"/>
          </a:p>
        </p:txBody>
      </p:sp>
    </p:spTree>
    <p:extLst>
      <p:ext uri="{BB962C8B-B14F-4D97-AF65-F5344CB8AC3E}">
        <p14:creationId xmlns:p14="http://schemas.microsoft.com/office/powerpoint/2010/main" val="215668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a:t>
            </a:r>
            <a:r>
              <a:rPr lang="en-US" baseline="0" dirty="0" smtClean="0"/>
              <a:t> first option is a 3-D tensor. You can picture it as starting with a matrix where each row represents a field that we know a value for, and each column represents a field we want to know the value of. So, if we knew COURSE.NAME="Discrete Math" and we wanted to find out </a:t>
            </a:r>
            <a:r>
              <a:rPr lang="en-US" baseline="0" dirty="0" err="1" smtClean="0"/>
              <a:t>Instructor.Name</a:t>
            </a:r>
            <a:r>
              <a:rPr lang="en-US" baseline="0" dirty="0" smtClean="0"/>
              <a:t>, we'd look here: &lt;click&gt;</a:t>
            </a:r>
          </a:p>
          <a:p>
            <a:r>
              <a:rPr lang="en-US" baseline="0" dirty="0" smtClean="0"/>
              <a:t>At each location [</a:t>
            </a:r>
            <a:r>
              <a:rPr lang="en-US" baseline="0" dirty="0" err="1" smtClean="0"/>
              <a:t>i,j</a:t>
            </a:r>
            <a:r>
              <a:rPr lang="en-US" baseline="0" dirty="0" smtClean="0"/>
              <a:t>] we have a vector. &lt;click&gt; Each number in the vector corresponds to a &lt;key, foreign key&gt; pair that exists in our schema. So, for example, we have spaces representing </a:t>
            </a:r>
            <a:r>
              <a:rPr lang="en-US" baseline="0" dirty="0" err="1" smtClean="0"/>
              <a:t>Course.course_id</a:t>
            </a:r>
            <a:r>
              <a:rPr lang="en-US" baseline="0" dirty="0" smtClean="0"/>
              <a:t> = </a:t>
            </a:r>
            <a:r>
              <a:rPr lang="en-US" baseline="0" dirty="0" err="1" smtClean="0"/>
              <a:t>Course_offering.Course_ID</a:t>
            </a:r>
            <a:r>
              <a:rPr lang="en-US" baseline="0" dirty="0" smtClean="0"/>
              <a:t>, and </a:t>
            </a:r>
            <a:r>
              <a:rPr lang="en-US" baseline="0" dirty="0" err="1" smtClean="0"/>
              <a:t>Semester.Semester_ID</a:t>
            </a:r>
            <a:r>
              <a:rPr lang="en-US" baseline="0" dirty="0" smtClean="0"/>
              <a:t> = </a:t>
            </a:r>
            <a:r>
              <a:rPr lang="en-US" baseline="0" dirty="0" err="1" smtClean="0"/>
              <a:t>Course_offering.semester</a:t>
            </a:r>
            <a:r>
              <a:rPr lang="en-US" baseline="0" dirty="0" smtClean="0"/>
              <a:t>. However, we would not have </a:t>
            </a:r>
            <a:r>
              <a:rPr lang="en-US" baseline="0" dirty="0" err="1" smtClean="0"/>
              <a:t>Course_offering.Course_ID</a:t>
            </a:r>
            <a:r>
              <a:rPr lang="en-US" baseline="0" dirty="0" smtClean="0"/>
              <a:t> = </a:t>
            </a:r>
            <a:r>
              <a:rPr lang="en-US" baseline="0" dirty="0" err="1" smtClean="0"/>
              <a:t>Semester.Semester_ID</a:t>
            </a:r>
            <a:r>
              <a:rPr lang="en-US" baseline="0" dirty="0" smtClean="0"/>
              <a:t>. For each pair in our original matrix, the vector is a map of how you get from one field to another in our schema. To get from </a:t>
            </a:r>
            <a:r>
              <a:rPr lang="en-US" baseline="0" dirty="0" err="1" smtClean="0"/>
              <a:t>C.Name</a:t>
            </a:r>
            <a:r>
              <a:rPr lang="en-US" baseline="0" dirty="0" smtClean="0"/>
              <a:t> to </a:t>
            </a:r>
            <a:r>
              <a:rPr lang="en-US" baseline="0" dirty="0" err="1" smtClean="0"/>
              <a:t>I.Name</a:t>
            </a:r>
            <a:r>
              <a:rPr lang="en-US" baseline="0" dirty="0" smtClean="0"/>
              <a:t> in our schema, </a:t>
            </a:r>
            <a:r>
              <a:rPr lang="en-US" baseline="0" dirty="0" err="1" smtClean="0"/>
              <a:t>C.Course_ID</a:t>
            </a:r>
            <a:r>
              <a:rPr lang="en-US" baseline="0" dirty="0" smtClean="0"/>
              <a:t> must equal </a:t>
            </a:r>
            <a:r>
              <a:rPr lang="en-US" baseline="0" dirty="0" err="1" smtClean="0"/>
              <a:t>CO.Course_ID</a:t>
            </a:r>
            <a:r>
              <a:rPr lang="en-US" baseline="0" dirty="0" smtClean="0"/>
              <a:t>, so we have a 1 there. </a:t>
            </a:r>
            <a:r>
              <a:rPr lang="en-US" baseline="0" dirty="0" err="1" smtClean="0"/>
              <a:t>CO.Offering_ID</a:t>
            </a:r>
            <a:r>
              <a:rPr lang="en-US" baseline="0" dirty="0" smtClean="0"/>
              <a:t> must equal </a:t>
            </a:r>
            <a:r>
              <a:rPr lang="en-US" baseline="0" dirty="0" err="1" smtClean="0"/>
              <a:t>OI.Offering_ID</a:t>
            </a:r>
            <a:r>
              <a:rPr lang="en-US" baseline="0" dirty="0" smtClean="0"/>
              <a:t>, so there’s another one. Any pair that doesn’t need to be equal has a zero. </a:t>
            </a:r>
            <a:endParaRPr lang="en-US" dirty="0"/>
          </a:p>
        </p:txBody>
      </p:sp>
    </p:spTree>
    <p:extLst>
      <p:ext uri="{BB962C8B-B14F-4D97-AF65-F5344CB8AC3E}">
        <p14:creationId xmlns:p14="http://schemas.microsoft.com/office/powerpoint/2010/main" val="363513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 very different approach to solve</a:t>
            </a:r>
            <a:r>
              <a:rPr lang="en-US" baseline="0" dirty="0" smtClean="0"/>
              <a:t> the same mapping problem doesn’t require using attention. We can t</a:t>
            </a:r>
            <a:r>
              <a:rPr lang="en-US" dirty="0" smtClean="0"/>
              <a:t>rain </a:t>
            </a:r>
            <a:r>
              <a:rPr lang="en-US" dirty="0" smtClean="0"/>
              <a:t>a model to insert placeholder tokens into the </a:t>
            </a:r>
            <a:r>
              <a:rPr lang="en-US" dirty="0" smtClean="0"/>
              <a:t>output. Here, for</a:t>
            </a:r>
            <a:r>
              <a:rPr lang="en-US" baseline="0" dirty="0" smtClean="0"/>
              <a:t> instance, the model would need to figure out that it needs the instructor table and the course table, but then it can fill in a placeholder that says, “Also, whatever tables it takes to get us from Instructor to Course.” </a:t>
            </a:r>
            <a:endParaRPr lang="en-US" dirty="0" smtClean="0"/>
          </a:p>
          <a:p>
            <a:r>
              <a:rPr lang="en-US" dirty="0" smtClean="0"/>
              <a:t>We would create a dictionary that</a:t>
            </a:r>
            <a:r>
              <a:rPr lang="en-US" baseline="0" dirty="0" smtClean="0"/>
              <a:t> maps the placeholders to actual strings. &lt;click&gt; That would make it easy to implement a post-processing step that fills in the missing strings. The size of our dictionary would be O(n^2), where N is the number of tables.</a:t>
            </a:r>
            <a:endParaRPr lang="en-US" baseline="0" dirty="0" smtClean="0"/>
          </a:p>
        </p:txBody>
      </p:sp>
    </p:spTree>
    <p:extLst>
      <p:ext uri="{BB962C8B-B14F-4D97-AF65-F5344CB8AC3E}">
        <p14:creationId xmlns:p14="http://schemas.microsoft.com/office/powerpoint/2010/main" val="20021493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a:t>
            </a:r>
            <a:r>
              <a:rPr lang="en-US" baseline="0" dirty="0" smtClean="0"/>
              <a:t> final choice we’re considering is generating schema </a:t>
            </a:r>
            <a:r>
              <a:rPr lang="en-US" baseline="0" dirty="0" err="1" smtClean="0"/>
              <a:t>embeddings</a:t>
            </a:r>
            <a:r>
              <a:rPr lang="en-US" baseline="0" dirty="0" smtClean="0"/>
              <a:t> to describe each field in each table. We can reasonably collect certain information about each field, such as the name of the table it’s in, the name of the field, whether it’s a primary or foreign key, and what variable type it is. One area where we’re open to suggestions is, what other information about a field might be useful to include here?</a:t>
            </a:r>
          </a:p>
          <a:p>
            <a:r>
              <a:rPr lang="en-US" baseline="0" dirty="0" smtClean="0"/>
              <a:t>Next, we make an assumption that I think is reasonable: That the table names and field names are somewhat related to what they contain. </a:t>
            </a:r>
            <a:endParaRPr lang="en-US" dirty="0"/>
          </a:p>
        </p:txBody>
      </p:sp>
    </p:spTree>
    <p:extLst>
      <p:ext uri="{BB962C8B-B14F-4D97-AF65-F5344CB8AC3E}">
        <p14:creationId xmlns:p14="http://schemas.microsoft.com/office/powerpoint/2010/main" val="501533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Based on this assumption, we build</a:t>
            </a:r>
            <a:r>
              <a:rPr lang="en-US" baseline="0" dirty="0" smtClean="0"/>
              <a:t> a vector representation for each field. We take a word embedding for the table name, a word embedding for the field name, a bool for whether it’s a primary key, a bool for whether it’s a foreign key, and a one-hot vector for its variable type. And we concatenate all of those into a single vector. </a:t>
            </a:r>
            <a:endParaRPr lang="en-US" dirty="0"/>
          </a:p>
        </p:txBody>
      </p:sp>
    </p:spTree>
    <p:extLst>
      <p:ext uri="{BB962C8B-B14F-4D97-AF65-F5344CB8AC3E}">
        <p14:creationId xmlns:p14="http://schemas.microsoft.com/office/powerpoint/2010/main" val="401103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Once we</a:t>
            </a:r>
            <a:r>
              <a:rPr lang="en-US" baseline="0" dirty="0" smtClean="0"/>
              <a:t> stack all the vectors for all the fields, we have a matrix representation for the entire schema. This is very nice, because existing attention models usually work on a matrix, not a 3-d tensor. So we can, without too much difficulty, incorporate this into our seq2seq with attention model.</a:t>
            </a:r>
          </a:p>
          <a:p>
            <a:r>
              <a:rPr lang="en-US" baseline="0" dirty="0" smtClean="0"/>
              <a:t>We also have the option to use this representation in combination with the placeholders/post-processing dictionary map, if it turns out that they complement each other.</a:t>
            </a:r>
          </a:p>
        </p:txBody>
      </p:sp>
    </p:spTree>
    <p:extLst>
      <p:ext uri="{BB962C8B-B14F-4D97-AF65-F5344CB8AC3E}">
        <p14:creationId xmlns:p14="http://schemas.microsoft.com/office/powerpoint/2010/main" val="1907048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We're pretty excited about the schema </a:t>
            </a:r>
            <a:r>
              <a:rPr lang="en-US" dirty="0" err="1" smtClean="0"/>
              <a:t>embeddings</a:t>
            </a:r>
            <a:r>
              <a:rPr lang="en-US" dirty="0" smtClean="0"/>
              <a:t>, but there are still a fe</a:t>
            </a:r>
            <a:r>
              <a:rPr lang="en-US" baseline="0" dirty="0" smtClean="0"/>
              <a:t>w questions we have as we're developing our model, and we'd appreciate your insight. &lt;click&gt;</a:t>
            </a:r>
          </a:p>
          <a:p>
            <a:r>
              <a:rPr lang="en-US" baseline="0" dirty="0" smtClean="0"/>
              <a:t>First, what do we do with multi-word table names or field names? We're currently thinking we'd just take the mean of the relevant vectors, because the odds of a table name longer than two or three words is very small, but if anyone has other ideas, please let us know.</a:t>
            </a:r>
            <a:r>
              <a:rPr lang="en-US" baseline="0" dirty="0"/>
              <a:t> </a:t>
            </a:r>
            <a:r>
              <a:rPr lang="en-US" baseline="0" dirty="0" smtClean="0"/>
              <a:t>&lt;click&gt;</a:t>
            </a:r>
          </a:p>
          <a:p>
            <a:r>
              <a:rPr lang="en-US" baseline="0" dirty="0" smtClean="0"/>
              <a:t>Second, where should we get our word </a:t>
            </a:r>
            <a:r>
              <a:rPr lang="en-US" baseline="0" dirty="0" err="1" smtClean="0"/>
              <a:t>embeddings</a:t>
            </a:r>
            <a:r>
              <a:rPr lang="en-US" baseline="0" dirty="0" smtClean="0"/>
              <a:t>? If we just use </a:t>
            </a:r>
            <a:r>
              <a:rPr lang="en-US" baseline="0" dirty="0" err="1" smtClean="0"/>
              <a:t>embeddings</a:t>
            </a:r>
            <a:r>
              <a:rPr lang="en-US" baseline="0" dirty="0" smtClean="0"/>
              <a:t> trained on news, are we likely to run into problems because the model saw too many other word senses, like "golf course" and "initial public offering"? Is there a benefit to crawling university websites and training word </a:t>
            </a:r>
            <a:r>
              <a:rPr lang="en-US" baseline="0" dirty="0" err="1" smtClean="0"/>
              <a:t>embeddings</a:t>
            </a:r>
            <a:r>
              <a:rPr lang="en-US" baseline="0" dirty="0" smtClean="0"/>
              <a:t> on that?&lt;click&gt;</a:t>
            </a:r>
          </a:p>
          <a:p>
            <a:r>
              <a:rPr lang="en-US" baseline="0" dirty="0" smtClean="0"/>
              <a:t>Third, we can treat the schema </a:t>
            </a:r>
            <a:r>
              <a:rPr lang="en-US" baseline="0" dirty="0" err="1" smtClean="0"/>
              <a:t>embeddings</a:t>
            </a:r>
            <a:r>
              <a:rPr lang="en-US" baseline="0" dirty="0" smtClean="0"/>
              <a:t> as a static table, which we set once, or as a parameter that is initialized as I described, but then gets updated during training. Again, these are open questions, so if you have opinions, please share them.</a:t>
            </a:r>
          </a:p>
          <a:p>
            <a:endParaRPr lang="en-US" baseline="0" dirty="0" smtClean="0"/>
          </a:p>
          <a:p>
            <a:endParaRPr lang="en-US" baseline="0" dirty="0" smtClean="0"/>
          </a:p>
        </p:txBody>
      </p:sp>
    </p:spTree>
    <p:extLst>
      <p:ext uri="{BB962C8B-B14F-4D97-AF65-F5344CB8AC3E}">
        <p14:creationId xmlns:p14="http://schemas.microsoft.com/office/powerpoint/2010/main" val="1047454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Finally, I want to talk about how we're going to evaluate the system. We</a:t>
            </a:r>
            <a:r>
              <a:rPr lang="en-US" baseline="0" dirty="0" smtClean="0"/>
              <a:t> want to measure accuracy, but that's going to require some method of saying whether the query we generate is "right" or not. The easy case is when the gold standard and the output of our neural network are identical. &lt;click&gt; That's right. </a:t>
            </a:r>
            <a:endParaRPr lang="en-US" dirty="0"/>
          </a:p>
        </p:txBody>
      </p:sp>
    </p:spTree>
    <p:extLst>
      <p:ext uri="{BB962C8B-B14F-4D97-AF65-F5344CB8AC3E}">
        <p14:creationId xmlns:p14="http://schemas.microsoft.com/office/powerpoint/2010/main" val="15248972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Things</a:t>
            </a:r>
            <a:r>
              <a:rPr lang="en-US" baseline="0" dirty="0" smtClean="0"/>
              <a:t> start to get harder when we have </a:t>
            </a:r>
            <a:r>
              <a:rPr lang="en-US" dirty="0" smtClean="0"/>
              <a:t>semantically equivalent queries. One example is where, as here, the tables are in a different order, and the WHERE clauses are also</a:t>
            </a:r>
            <a:r>
              <a:rPr lang="en-US" baseline="0" dirty="0" smtClean="0"/>
              <a:t> in a different order. For this type of permutation, we can pretty easily check whether our system output is semantically equivalent to our gold data, for instance, by using a canonical ordering. &lt;click&gt; </a:t>
            </a:r>
            <a:endParaRPr lang="en-US" dirty="0"/>
          </a:p>
        </p:txBody>
      </p:sp>
    </p:spTree>
    <p:extLst>
      <p:ext uri="{BB962C8B-B14F-4D97-AF65-F5344CB8AC3E}">
        <p14:creationId xmlns:p14="http://schemas.microsoft.com/office/powerpoint/2010/main" val="14117664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But</a:t>
            </a:r>
            <a:r>
              <a:rPr lang="en-US" baseline="0" dirty="0" smtClean="0"/>
              <a:t> some of our training data currently uses inner joins. These are great from a database efficiency point of view, but checking whether the order is right becomes much less trivial. &lt;click&gt;</a:t>
            </a:r>
          </a:p>
          <a:p>
            <a:r>
              <a:rPr lang="en-US" baseline="0" dirty="0" smtClean="0"/>
              <a:t>When we get into more and more complex forms of semantically equivalent queries, it turns out that the easiest way to check for equivalence is to run the queries against the database.</a:t>
            </a:r>
            <a:endParaRPr lang="en-US" dirty="0"/>
          </a:p>
        </p:txBody>
      </p:sp>
    </p:spTree>
    <p:extLst>
      <p:ext uri="{BB962C8B-B14F-4D97-AF65-F5344CB8AC3E}">
        <p14:creationId xmlns:p14="http://schemas.microsoft.com/office/powerpoint/2010/main" val="9164768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So, we</a:t>
            </a:r>
            <a:r>
              <a:rPr lang="en-US" baseline="0" dirty="0" smtClean="0"/>
              <a:t> plan two evaluations: one marks a query right if it's exactly the same as the gold query or a simple permutation; otherwise, it's wrong. The other runs the gold query against the database to get an answer &lt;click&gt;, then runs the system-generated query against it &lt;click&gt;, and checks to see if the answers are the same &lt;click&gt;. We plan to report both forms of accuracy. </a:t>
            </a:r>
            <a:endParaRPr lang="en-US" dirty="0"/>
          </a:p>
        </p:txBody>
      </p:sp>
    </p:spTree>
    <p:extLst>
      <p:ext uri="{BB962C8B-B14F-4D97-AF65-F5344CB8AC3E}">
        <p14:creationId xmlns:p14="http://schemas.microsoft.com/office/powerpoint/2010/main" val="558498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 task: Given a question a student might</a:t>
            </a:r>
            <a:r>
              <a:rPr lang="en-US" baseline="0" dirty="0" smtClean="0"/>
              <a:t> ask the Sapphire advisor, generate a SQL query that can be run against our database of courses, instructors, students, etc.</a:t>
            </a:r>
            <a:endParaRPr lang="en-US" dirty="0"/>
          </a:p>
        </p:txBody>
      </p:sp>
    </p:spTree>
    <p:extLst>
      <p:ext uri="{BB962C8B-B14F-4D97-AF65-F5344CB8AC3E}">
        <p14:creationId xmlns:p14="http://schemas.microsoft.com/office/powerpoint/2010/main" val="7742607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That concludes my prepared</a:t>
            </a:r>
            <a:r>
              <a:rPr lang="en-US" baseline="0" dirty="0" smtClean="0"/>
              <a:t> remarks, but I'm happy to answer any questions you might have. </a:t>
            </a:r>
            <a:endParaRPr lang="en-US" dirty="0"/>
          </a:p>
        </p:txBody>
      </p:sp>
    </p:spTree>
    <p:extLst>
      <p:ext uri="{BB962C8B-B14F-4D97-AF65-F5344CB8AC3E}">
        <p14:creationId xmlns:p14="http://schemas.microsoft.com/office/powerpoint/2010/main" val="1396774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Forming our “seed set” of 200 unique question-query pairs was made more challenging because we were picky about what counts as unique. </a:t>
            </a:r>
            <a:endParaRPr lang="en-US" baseline="0" dirty="0" smtClean="0"/>
          </a:p>
        </p:txBody>
      </p:sp>
    </p:spTree>
    <p:extLst>
      <p:ext uri="{BB962C8B-B14F-4D97-AF65-F5344CB8AC3E}">
        <p14:creationId xmlns:p14="http://schemas.microsoft.com/office/powerpoint/2010/main" val="1637440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Jonathan, Lucy, and Walter are running an experiment on</a:t>
            </a:r>
            <a:r>
              <a:rPr lang="en-US" baseline="0" dirty="0" smtClean="0"/>
              <a:t> crowd-sourcing for paraphrases. They’re seeking to find the best way to get M-</a:t>
            </a:r>
            <a:r>
              <a:rPr lang="en-US" baseline="0" dirty="0" err="1" smtClean="0"/>
              <a:t>Turkers</a:t>
            </a:r>
            <a:r>
              <a:rPr lang="en-US" baseline="0" dirty="0" smtClean="0"/>
              <a:t> to generate diverse paraphrases while still making sure they get sentences that actually mean the same thing as the original. From their work, we expect to get about 200 paraphrases of our questions, by the end of this month. Based on what they learn, we hope to request additional paraphrases using the method they find to be best. </a:t>
            </a:r>
            <a:endParaRPr lang="en-US" dirty="0"/>
          </a:p>
        </p:txBody>
      </p:sp>
    </p:spTree>
    <p:extLst>
      <p:ext uri="{BB962C8B-B14F-4D97-AF65-F5344CB8AC3E}">
        <p14:creationId xmlns:p14="http://schemas.microsoft.com/office/powerpoint/2010/main" val="676121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We’d like</a:t>
            </a:r>
            <a:r>
              <a:rPr lang="en-US" baseline="0" dirty="0" smtClean="0"/>
              <a:t> to make sure our system gives students accurate, helpful answers, so we need to train on a dataset that gives accurate, helpful answers. Consider the question, “Are there 400-level courses with labs?” The system could respond, “Yes” and be entirely accurate. But maybe the question is really looking for, “Are there any such courses, and, if so, what are they?” In that case, a response that lists the courses is more helpful. On the other hand, a response that lists classes that don’t actually meet the criteria in the question is inaccurate. </a:t>
            </a:r>
          </a:p>
          <a:p>
            <a:r>
              <a:rPr lang="en-US" baseline="0" dirty="0" smtClean="0"/>
              <a:t>To ensure the quality of our dataset, we have had two raters independently score each of the 200 question-query pairs on two axes, accuracy and helpfulness.  </a:t>
            </a:r>
            <a:endParaRPr lang="en-US" dirty="0"/>
          </a:p>
        </p:txBody>
      </p:sp>
    </p:spTree>
    <p:extLst>
      <p:ext uri="{BB962C8B-B14F-4D97-AF65-F5344CB8AC3E}">
        <p14:creationId xmlns:p14="http://schemas.microsoft.com/office/powerpoint/2010/main" val="761854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Moving on</a:t>
            </a:r>
            <a:r>
              <a:rPr lang="en-US" baseline="0" dirty="0" smtClean="0"/>
              <a:t> to the semantic parsing model we’re interested in.</a:t>
            </a:r>
          </a:p>
          <a:p>
            <a:r>
              <a:rPr lang="en-US" baseline="0" dirty="0" smtClean="0"/>
              <a:t>Dong and </a:t>
            </a:r>
            <a:r>
              <a:rPr lang="en-US" baseline="0" dirty="0" err="1" smtClean="0"/>
              <a:t>Lapata</a:t>
            </a:r>
            <a:r>
              <a:rPr lang="en-US" baseline="0" dirty="0" smtClean="0"/>
              <a:t> described a seq2seq or seq2tree LSTM with an attention layer that allows the decoder to look back at the input sentence and focus in on the tokens that are most important at each </a:t>
            </a:r>
            <a:r>
              <a:rPr lang="en-US" baseline="0" dirty="0" err="1" smtClean="0"/>
              <a:t>timestep</a:t>
            </a:r>
            <a:r>
              <a:rPr lang="en-US" baseline="0" dirty="0" smtClean="0"/>
              <a:t>. It worked quite respectably at translating natural language utterances into logical forms in several well-known datasets, including non-SQL versions of ATIS and </a:t>
            </a:r>
            <a:r>
              <a:rPr lang="en-US" baseline="0" dirty="0" err="1" smtClean="0"/>
              <a:t>GeoQuery</a:t>
            </a:r>
            <a:r>
              <a:rPr lang="en-US" baseline="0" dirty="0" smtClean="0"/>
              <a:t>. So a logical first step is to try their model on our data. </a:t>
            </a:r>
            <a:endParaRPr lang="en-US" dirty="0"/>
          </a:p>
        </p:txBody>
      </p:sp>
    </p:spTree>
    <p:extLst>
      <p:ext uri="{BB962C8B-B14F-4D97-AF65-F5344CB8AC3E}">
        <p14:creationId xmlns:p14="http://schemas.microsoft.com/office/powerpoint/2010/main" val="21000537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Train the existing architecture</a:t>
            </a:r>
            <a:r>
              <a:rPr lang="en-US" baseline="0" dirty="0" smtClean="0"/>
              <a:t> on our data? </a:t>
            </a:r>
            <a:endParaRPr lang="en-US" dirty="0"/>
          </a:p>
        </p:txBody>
      </p:sp>
    </p:spTree>
    <p:extLst>
      <p:ext uri="{BB962C8B-B14F-4D97-AF65-F5344CB8AC3E}">
        <p14:creationId xmlns:p14="http://schemas.microsoft.com/office/powerpoint/2010/main" val="1615311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a:t>
            </a:r>
            <a:r>
              <a:rPr lang="en-US" baseline="0" dirty="0" smtClean="0"/>
              <a:t> is our schema. </a:t>
            </a:r>
          </a:p>
          <a:p>
            <a:r>
              <a:rPr lang="en-US" baseline="0" dirty="0" smtClean="0"/>
              <a:t>&lt;click&gt; To understand why it matters, let's look at a simple example question, "Who teaches Discrete Math?"</a:t>
            </a:r>
          </a:p>
          <a:p>
            <a:r>
              <a:rPr lang="en-US" baseline="0" dirty="0" smtClean="0"/>
              <a:t>&lt;click&gt; The course name "Discrete Math" will be found in the Course table, and the instructor's name that we're looking for will be found in the Instructor table.</a:t>
            </a:r>
          </a:p>
          <a:p>
            <a:r>
              <a:rPr lang="en-US" baseline="0" dirty="0" smtClean="0"/>
              <a:t>&lt;click&gt; As you can see, to connect the Course and Instructor tables in this schema, we go through the Course Offering and Offering Instructor tables.</a:t>
            </a:r>
          </a:p>
        </p:txBody>
      </p:sp>
    </p:spTree>
    <p:extLst>
      <p:ext uri="{BB962C8B-B14F-4D97-AF65-F5344CB8AC3E}">
        <p14:creationId xmlns:p14="http://schemas.microsoft.com/office/powerpoint/2010/main" val="89668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So we would like the</a:t>
            </a:r>
            <a:r>
              <a:rPr lang="en-US" baseline="0" dirty="0" smtClean="0"/>
              <a:t> attention component to pay attention not only to the input sentence, but also to some representation of our database schema. </a:t>
            </a:r>
          </a:p>
          <a:p>
            <a:r>
              <a:rPr lang="en-US" baseline="0" dirty="0" smtClean="0"/>
              <a:t>Some of you might be thinking, "Well, can't we just learn the schema, rather than explicitly modeling it?" And the answer is, if we had infinite training examples, I'm sure we could. But coming up with just 200 SQL queries was a slow process, and it requires experts. If we can come up with a representation of the schema that isn't too painful to make, it will cut down on the need for training data, both for this project and for any new domain we wanted to move to. It also means that if our schema changes, we don’t need infinitely more training data. </a:t>
            </a:r>
          </a:p>
          <a:p>
            <a:r>
              <a:rPr lang="en-US" baseline="0" dirty="0" smtClean="0"/>
              <a:t>So the next question is, how do we want to represent the schema information? I'm going to show you three ideas we're considering. </a:t>
            </a:r>
            <a:endParaRPr lang="en-US" dirty="0"/>
          </a:p>
        </p:txBody>
      </p:sp>
    </p:spTree>
    <p:extLst>
      <p:ext uri="{BB962C8B-B14F-4D97-AF65-F5344CB8AC3E}">
        <p14:creationId xmlns:p14="http://schemas.microsoft.com/office/powerpoint/2010/main" val="1180753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6973192"/>
            <a:ext cx="14716126" cy="1901727"/>
          </a:xfrm>
          <a:prstGeom prst="rect">
            <a:avLst/>
          </a:prstGeom>
        </p:spPr>
        <p:txBody>
          <a:bodyPr anchor="b"/>
          <a:lstStyle>
            <a:lvl1pPr>
              <a:defRPr>
                <a:latin typeface="Arial"/>
                <a:ea typeface="Arial"/>
                <a:cs typeface="Arial"/>
                <a:sym typeface="Arial"/>
              </a:defRPr>
            </a:lvl1pPr>
          </a:lstStyle>
          <a:p>
            <a:r>
              <a:t>Title Text</a:t>
            </a:r>
          </a:p>
        </p:txBody>
      </p:sp>
      <p:sp>
        <p:nvSpPr>
          <p:cNvPr id="12" name="Shape 12"/>
          <p:cNvSpPr>
            <a:spLocks noGrp="1"/>
          </p:cNvSpPr>
          <p:nvPr>
            <p:ph type="body" sz="quarter" idx="1"/>
          </p:nvPr>
        </p:nvSpPr>
        <p:spPr>
          <a:xfrm>
            <a:off x="4833937" y="9188549"/>
            <a:ext cx="14716126" cy="2775248"/>
          </a:xfrm>
          <a:prstGeom prst="rect">
            <a:avLst/>
          </a:prstGeom>
        </p:spPr>
        <p:txBody>
          <a:bodyPr anchor="t"/>
          <a:lstStyle>
            <a:lvl1pPr marL="0" indent="0" algn="ctr">
              <a:spcBef>
                <a:spcPts val="0"/>
              </a:spcBef>
              <a:buSzTx/>
              <a:buNone/>
              <a:defRPr sz="4400">
                <a:latin typeface="Arial"/>
                <a:ea typeface="Arial"/>
                <a:cs typeface="Arial"/>
                <a:sym typeface="Arial"/>
              </a:defRPr>
            </a:lvl1pPr>
            <a:lvl2pPr marL="0" indent="228600" algn="ctr">
              <a:spcBef>
                <a:spcPts val="0"/>
              </a:spcBef>
              <a:buSzTx/>
              <a:buNone/>
              <a:defRPr sz="4400">
                <a:latin typeface="Arial"/>
                <a:ea typeface="Arial"/>
                <a:cs typeface="Arial"/>
                <a:sym typeface="Arial"/>
              </a:defRPr>
            </a:lvl2pPr>
            <a:lvl3pPr marL="0" indent="457200" algn="ctr">
              <a:spcBef>
                <a:spcPts val="0"/>
              </a:spcBef>
              <a:buSzTx/>
              <a:buNone/>
              <a:defRPr sz="4400">
                <a:latin typeface="Arial"/>
                <a:ea typeface="Arial"/>
                <a:cs typeface="Arial"/>
                <a:sym typeface="Arial"/>
              </a:defRPr>
            </a:lvl3pPr>
            <a:lvl4pPr marL="0" indent="685800" algn="ctr">
              <a:spcBef>
                <a:spcPts val="0"/>
              </a:spcBef>
              <a:buSzTx/>
              <a:buNone/>
              <a:defRPr sz="4400">
                <a:latin typeface="Arial"/>
                <a:ea typeface="Arial"/>
                <a:cs typeface="Arial"/>
                <a:sym typeface="Arial"/>
              </a:defRPr>
            </a:lvl4pPr>
            <a:lvl5pPr marL="0" indent="914400" algn="ctr">
              <a:spcBef>
                <a:spcPts val="0"/>
              </a:spcBef>
              <a:buSzTx/>
              <a:buNone/>
              <a:defRPr sz="4400">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pic>
        <p:nvPicPr>
          <p:cNvPr id="13" name="2color-bluebg.pdf"/>
          <p:cNvPicPr>
            <a:picLocks noChangeAspect="1"/>
          </p:cNvPicPr>
          <p:nvPr/>
        </p:nvPicPr>
        <p:blipFill>
          <a:blip r:embed="rId2">
            <a:extLst/>
          </a:blip>
          <a:stretch>
            <a:fillRect/>
          </a:stretch>
        </p:blipFill>
        <p:spPr>
          <a:xfrm>
            <a:off x="9794081" y="1454150"/>
            <a:ext cx="4796025" cy="5080000"/>
          </a:xfrm>
          <a:prstGeom prst="rect">
            <a:avLst/>
          </a:prstGeom>
          <a:ln w="12700">
            <a:miter lim="400000"/>
          </a:ln>
        </p:spPr>
      </p:pic>
      <p:sp>
        <p:nvSpPr>
          <p:cNvPr id="14" name="Shape 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7" name="Shape 97"/>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98" name="Shape 98"/>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99" name="Shape 99"/>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07" name="Shape 107"/>
          <p:cNvSpPr>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–Johnny Appleseed</a:t>
            </a:r>
          </a:p>
        </p:txBody>
      </p:sp>
      <p:sp>
        <p:nvSpPr>
          <p:cNvPr id="108" name="Shape 108"/>
          <p:cNvSpPr>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“Type a quote here.” </a:t>
            </a:r>
          </a:p>
        </p:txBody>
      </p:sp>
      <p:sp>
        <p:nvSpPr>
          <p:cNvPr id="109" name="Shape 10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6" name="Shape 116"/>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117" name="Shape 11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4" name="Shape 12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1" name="Shape 21"/>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22" name="Shape 22"/>
          <p:cNvSpPr>
            <a:spLocks noGrp="1"/>
          </p:cNvSpPr>
          <p:nvPr>
            <p:ph type="title"/>
          </p:nvPr>
        </p:nvSpPr>
        <p:spPr>
          <a:xfrm>
            <a:off x="4833937" y="9447609"/>
            <a:ext cx="14716126" cy="2000251"/>
          </a:xfrm>
          <a:prstGeom prst="rect">
            <a:avLst/>
          </a:prstGeom>
        </p:spPr>
        <p:txBody>
          <a:bodyPr anchor="b"/>
          <a:lstStyle/>
          <a:p>
            <a:r>
              <a:t>Title Text</a:t>
            </a:r>
          </a:p>
        </p:txBody>
      </p:sp>
      <p:sp>
        <p:nvSpPr>
          <p:cNvPr id="23" name="Shape 23"/>
          <p:cNvSpPr>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4" name="Shape 24"/>
          <p:cNvSpPr>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Shape 31"/>
          <p:cNvSpPr>
            <a:spLocks noGrp="1"/>
          </p:cNvSpPr>
          <p:nvPr>
            <p:ph type="title"/>
          </p:nvPr>
        </p:nvSpPr>
        <p:spPr>
          <a:xfrm>
            <a:off x="4833937" y="4536281"/>
            <a:ext cx="14716126" cy="4643438"/>
          </a:xfrm>
          <a:prstGeom prst="rect">
            <a:avLst/>
          </a:prstGeom>
        </p:spPr>
        <p:txBody>
          <a:bodyPr/>
          <a:lstStyle/>
          <a:p>
            <a:r>
              <a:t>Title Text</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1" name="Shape 41"/>
          <p:cNvSpPr>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7" name="Shape 57"/>
          <p:cNvSpPr/>
          <p:nvPr/>
        </p:nvSpPr>
        <p:spPr>
          <a:xfrm>
            <a:off x="-11113" y="-17860"/>
            <a:ext cx="24406226" cy="2347765"/>
          </a:xfrm>
          <a:prstGeom prst="rect">
            <a:avLst/>
          </a:prstGeom>
          <a:solidFill>
            <a:srgbClr val="00355F"/>
          </a:solidFill>
          <a:ln w="12700">
            <a:miter lim="400000"/>
          </a:ln>
        </p:spPr>
        <p:txBody>
          <a:bodyPr lIns="71437" tIns="71437" rIns="71437" bIns="71437" anchor="ctr"/>
          <a:lstStyle/>
          <a:p>
            <a:pPr>
              <a:defRPr sz="3200">
                <a:solidFill>
                  <a:srgbClr val="FFFFFF"/>
                </a:solidFill>
              </a:defRPr>
            </a:pPr>
            <a:endParaRPr/>
          </a:p>
        </p:txBody>
      </p:sp>
      <p:sp>
        <p:nvSpPr>
          <p:cNvPr id="58" name="Shape 58"/>
          <p:cNvSpPr>
            <a:spLocks noGrp="1"/>
          </p:cNvSpPr>
          <p:nvPr>
            <p:ph type="title"/>
          </p:nvPr>
        </p:nvSpPr>
        <p:spPr>
          <a:xfrm>
            <a:off x="2540000" y="71437"/>
            <a:ext cx="19431000" cy="2250282"/>
          </a:xfrm>
          <a:prstGeom prst="rect">
            <a:avLst/>
          </a:prstGeom>
        </p:spPr>
        <p:txBody>
          <a:bodyPr/>
          <a:lstStyle>
            <a:lvl1pPr>
              <a:defRPr>
                <a:solidFill>
                  <a:srgbClr val="FFFFFF"/>
                </a:solidFill>
                <a:latin typeface="Arial"/>
                <a:ea typeface="Arial"/>
                <a:cs typeface="Arial"/>
                <a:sym typeface="Arial"/>
              </a:defRPr>
            </a:lvl1pPr>
          </a:lstStyle>
          <a:p>
            <a:r>
              <a:t>Title Text</a:t>
            </a:r>
          </a:p>
        </p:txBody>
      </p:sp>
      <p:sp>
        <p:nvSpPr>
          <p:cNvPr id="59" name="Shape 59"/>
          <p:cNvSpPr>
            <a:spLocks noGrp="1"/>
          </p:cNvSpPr>
          <p:nvPr>
            <p:ph type="body" idx="1"/>
          </p:nvPr>
        </p:nvSpPr>
        <p:spPr>
          <a:xfrm>
            <a:off x="4184253" y="3661171"/>
            <a:ext cx="15609094" cy="8840392"/>
          </a:xfrm>
          <a:prstGeom prst="rect">
            <a:avLst/>
          </a:prstGeom>
        </p:spPr>
        <p:txBody>
          <a:bodyPr/>
          <a:lstStyle>
            <a:lvl1pPr>
              <a:defRPr>
                <a:latin typeface="Arial"/>
                <a:ea typeface="Arial"/>
                <a:cs typeface="Arial"/>
                <a:sym typeface="Arial"/>
              </a:defRPr>
            </a:lvl1pPr>
            <a:lvl2pPr>
              <a:defRPr>
                <a:latin typeface="Arial"/>
                <a:ea typeface="Arial"/>
                <a:cs typeface="Arial"/>
                <a:sym typeface="Arial"/>
              </a:defRPr>
            </a:lvl2pPr>
            <a:lvl3pPr>
              <a:defRPr>
                <a:latin typeface="Arial"/>
                <a:ea typeface="Arial"/>
                <a:cs typeface="Arial"/>
                <a:sym typeface="Arial"/>
              </a:defRPr>
            </a:lvl3pPr>
            <a:lvl4pPr>
              <a:defRPr>
                <a:latin typeface="Arial"/>
                <a:ea typeface="Arial"/>
                <a:cs typeface="Arial"/>
                <a:sym typeface="Arial"/>
              </a:defRPr>
            </a:lvl4pPr>
            <a:lvl5pPr>
              <a:defRPr>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pic>
        <p:nvPicPr>
          <p:cNvPr id="60" name="BlockM-rball.pdf"/>
          <p:cNvPicPr>
            <a:picLocks noChangeAspect="1"/>
          </p:cNvPicPr>
          <p:nvPr/>
        </p:nvPicPr>
        <p:blipFill>
          <a:blip r:embed="rId2">
            <a:extLst/>
          </a:blip>
          <a:stretch>
            <a:fillRect/>
          </a:stretch>
        </p:blipFill>
        <p:spPr>
          <a:xfrm>
            <a:off x="366910" y="629170"/>
            <a:ext cx="1607345" cy="1071564"/>
          </a:xfrm>
          <a:prstGeom prst="rect">
            <a:avLst/>
          </a:prstGeom>
          <a:ln w="12700">
            <a:miter lim="400000"/>
          </a:ln>
        </p:spPr>
      </p:pic>
      <p:sp>
        <p:nvSpPr>
          <p:cNvPr id="61" name="Shape 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ingle Slide">
    <p:spTree>
      <p:nvGrpSpPr>
        <p:cNvPr id="1" name=""/>
        <p:cNvGrpSpPr/>
        <p:nvPr/>
      </p:nvGrpSpPr>
      <p:grpSpPr>
        <a:xfrm>
          <a:off x="0" y="0"/>
          <a:ext cx="0" cy="0"/>
          <a:chOff x="0" y="0"/>
          <a:chExt cx="0" cy="0"/>
        </a:xfrm>
      </p:grpSpPr>
      <p:sp>
        <p:nvSpPr>
          <p:cNvPr id="68" name="Shape 68"/>
          <p:cNvSpPr/>
          <p:nvPr/>
        </p:nvSpPr>
        <p:spPr>
          <a:xfrm>
            <a:off x="-11113" y="-17860"/>
            <a:ext cx="24406226" cy="2347765"/>
          </a:xfrm>
          <a:prstGeom prst="rect">
            <a:avLst/>
          </a:prstGeom>
          <a:solidFill>
            <a:srgbClr val="00355F"/>
          </a:solidFill>
          <a:ln w="12700">
            <a:miter lim="400000"/>
          </a:ln>
        </p:spPr>
        <p:txBody>
          <a:bodyPr lIns="71437" tIns="71437" rIns="71437" bIns="71437" anchor="ctr"/>
          <a:lstStyle/>
          <a:p>
            <a:pPr>
              <a:defRPr sz="3200">
                <a:solidFill>
                  <a:srgbClr val="FFFFFF"/>
                </a:solidFill>
              </a:defRPr>
            </a:pPr>
            <a:endParaRPr/>
          </a:p>
        </p:txBody>
      </p:sp>
      <p:sp>
        <p:nvSpPr>
          <p:cNvPr id="69" name="Shape 69"/>
          <p:cNvSpPr>
            <a:spLocks noGrp="1"/>
          </p:cNvSpPr>
          <p:nvPr>
            <p:ph type="title"/>
          </p:nvPr>
        </p:nvSpPr>
        <p:spPr>
          <a:xfrm>
            <a:off x="2540000" y="71437"/>
            <a:ext cx="19431000" cy="2250282"/>
          </a:xfrm>
          <a:prstGeom prst="rect">
            <a:avLst/>
          </a:prstGeom>
        </p:spPr>
        <p:txBody>
          <a:bodyPr/>
          <a:lstStyle>
            <a:lvl1pPr>
              <a:defRPr>
                <a:solidFill>
                  <a:srgbClr val="FFFFFF"/>
                </a:solidFill>
                <a:latin typeface="Arial"/>
                <a:ea typeface="Arial"/>
                <a:cs typeface="Arial"/>
                <a:sym typeface="Arial"/>
              </a:defRPr>
            </a:lvl1pPr>
          </a:lstStyle>
          <a:p>
            <a:r>
              <a:t>Title Text</a:t>
            </a:r>
          </a:p>
        </p:txBody>
      </p:sp>
      <p:sp>
        <p:nvSpPr>
          <p:cNvPr id="70" name="Shape 70"/>
          <p:cNvSpPr>
            <a:spLocks noGrp="1"/>
          </p:cNvSpPr>
          <p:nvPr>
            <p:ph type="body" idx="1"/>
          </p:nvPr>
        </p:nvSpPr>
        <p:spPr>
          <a:xfrm>
            <a:off x="4184253" y="3661171"/>
            <a:ext cx="15609094" cy="8840392"/>
          </a:xfrm>
          <a:prstGeom prst="rect">
            <a:avLst/>
          </a:prstGeom>
        </p:spPr>
        <p:txBody>
          <a:bodyPr/>
          <a:lstStyle>
            <a:lvl1pPr>
              <a:defRPr>
                <a:latin typeface="Arial"/>
                <a:ea typeface="Arial"/>
                <a:cs typeface="Arial"/>
                <a:sym typeface="Arial"/>
              </a:defRPr>
            </a:lvl1pPr>
            <a:lvl2pPr>
              <a:defRPr>
                <a:latin typeface="Arial"/>
                <a:ea typeface="Arial"/>
                <a:cs typeface="Arial"/>
                <a:sym typeface="Arial"/>
              </a:defRPr>
            </a:lvl2pPr>
            <a:lvl3pPr>
              <a:defRPr>
                <a:latin typeface="Arial"/>
                <a:ea typeface="Arial"/>
                <a:cs typeface="Arial"/>
                <a:sym typeface="Arial"/>
              </a:defRPr>
            </a:lvl3pPr>
            <a:lvl4pPr>
              <a:defRPr>
                <a:latin typeface="Arial"/>
                <a:ea typeface="Arial"/>
                <a:cs typeface="Arial"/>
                <a:sym typeface="Arial"/>
              </a:defRPr>
            </a:lvl4pPr>
            <a:lvl5pPr>
              <a:defRPr>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pic>
        <p:nvPicPr>
          <p:cNvPr id="71" name="2color-transparentbg.pdf"/>
          <p:cNvPicPr>
            <a:picLocks noChangeAspect="1"/>
          </p:cNvPicPr>
          <p:nvPr/>
        </p:nvPicPr>
        <p:blipFill>
          <a:blip r:embed="rId2">
            <a:extLst/>
          </a:blip>
          <a:stretch>
            <a:fillRect/>
          </a:stretch>
        </p:blipFill>
        <p:spPr>
          <a:xfrm>
            <a:off x="448799" y="444822"/>
            <a:ext cx="1349107" cy="1460501"/>
          </a:xfrm>
          <a:prstGeom prst="rect">
            <a:avLst/>
          </a:prstGeom>
          <a:ln w="12700">
            <a:miter lim="400000"/>
          </a:ln>
        </p:spPr>
      </p:pic>
      <p:sp>
        <p:nvSpPr>
          <p:cNvPr id="72" name="Shape 7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9" name="Shape 79"/>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80" name="Shape 80"/>
          <p:cNvSpPr>
            <a:spLocks noGrp="1"/>
          </p:cNvSpPr>
          <p:nvPr>
            <p:ph type="title"/>
          </p:nvPr>
        </p:nvSpPr>
        <p:spPr>
          <a:prstGeom prst="rect">
            <a:avLst/>
          </a:prstGeom>
        </p:spPr>
        <p:txBody>
          <a:bodyPr/>
          <a:lstStyle/>
          <a:p>
            <a:r>
              <a:t>Title Text</a:t>
            </a:r>
          </a:p>
        </p:txBody>
      </p:sp>
      <p:sp>
        <p:nvSpPr>
          <p:cNvPr id="81" name="Shape 81"/>
          <p:cNvSpPr>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82" name="Shape 8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89" name="Shape 89"/>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0" name="Shape 9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hf hdr="0" ftr="0" dt="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tiff"/><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1.tiff"/><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8.tiff"/><Relationship Id="rId5" Type="http://schemas.openxmlformats.org/officeDocument/2006/relationships/image" Target="../media/image9.tiff"/><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1.xml"/><Relationship Id="rId3" Type="http://schemas.openxmlformats.org/officeDocument/2006/relationships/chart" Target="../charts/char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p:cNvSpPr>
          <p:nvPr>
            <p:ph type="ctrTitle"/>
          </p:nvPr>
        </p:nvSpPr>
        <p:spPr>
          <a:xfrm>
            <a:off x="2606380" y="7924055"/>
            <a:ext cx="19171240" cy="1901727"/>
          </a:xfrm>
          <a:prstGeom prst="rect">
            <a:avLst/>
          </a:prstGeom>
        </p:spPr>
        <p:txBody>
          <a:bodyPr>
            <a:normAutofit fontScale="90000"/>
          </a:bodyPr>
          <a:lstStyle/>
          <a:p>
            <a:pPr lvl="1">
              <a:defRPr>
                <a:latin typeface="Arial"/>
                <a:ea typeface="Arial"/>
                <a:cs typeface="Arial"/>
                <a:sym typeface="Arial"/>
              </a:defRPr>
            </a:pPr>
            <a:r>
              <a:rPr lang="en-US" dirty="0" smtClean="0"/>
              <a:t>Seq2Seq Semantic Parsing for </a:t>
            </a:r>
            <a:br>
              <a:rPr lang="en-US" dirty="0" smtClean="0"/>
            </a:br>
            <a:r>
              <a:rPr lang="en-US" dirty="0" smtClean="0"/>
              <a:t>Natural Language to SQL</a:t>
            </a:r>
            <a:endParaRPr dirty="0"/>
          </a:p>
        </p:txBody>
      </p:sp>
      <p:sp>
        <p:nvSpPr>
          <p:cNvPr id="134" name="Shape 134"/>
          <p:cNvSpPr>
            <a:spLocks noGrp="1"/>
          </p:cNvSpPr>
          <p:nvPr>
            <p:ph type="subTitle" sz="quarter" idx="1"/>
          </p:nvPr>
        </p:nvSpPr>
        <p:spPr>
          <a:xfrm>
            <a:off x="765544" y="10285829"/>
            <a:ext cx="22711144" cy="3111194"/>
          </a:xfrm>
          <a:prstGeom prst="rect">
            <a:avLst/>
          </a:prstGeom>
        </p:spPr>
        <p:txBody>
          <a:bodyPr>
            <a:normAutofit fontScale="85000" lnSpcReduction="20000"/>
          </a:bodyPr>
          <a:lstStyle/>
          <a:p>
            <a:r>
              <a:rPr lang="en-US" dirty="0" smtClean="0"/>
              <a:t>Catherine Finegan-Dollak</a:t>
            </a:r>
            <a:endParaRPr dirty="0"/>
          </a:p>
          <a:p>
            <a:r>
              <a:rPr lang="en-US" dirty="0" smtClean="0"/>
              <a:t>Project Sapphire All-Hands</a:t>
            </a:r>
          </a:p>
          <a:p>
            <a:r>
              <a:rPr lang="en-US" dirty="0" smtClean="0"/>
              <a:t>December </a:t>
            </a:r>
            <a:r>
              <a:rPr lang="en-US" dirty="0" smtClean="0"/>
              <a:t>8, </a:t>
            </a:r>
            <a:r>
              <a:rPr lang="en-US" dirty="0" smtClean="0"/>
              <a:t>2016</a:t>
            </a:r>
          </a:p>
          <a:p>
            <a:endParaRPr lang="en-US" dirty="0" smtClean="0"/>
          </a:p>
          <a:p>
            <a:r>
              <a:rPr lang="en-US" dirty="0" smtClean="0"/>
              <a:t>Joint work with Jonathan </a:t>
            </a:r>
            <a:r>
              <a:rPr lang="en-US" dirty="0" err="1" smtClean="0"/>
              <a:t>Kummerfeld</a:t>
            </a:r>
            <a:r>
              <a:rPr lang="en-US" dirty="0" smtClean="0"/>
              <a:t>, </a:t>
            </a:r>
            <a:r>
              <a:rPr lang="en-US" dirty="0" err="1" smtClean="0"/>
              <a:t>Sesh</a:t>
            </a:r>
            <a:r>
              <a:rPr lang="en-US" dirty="0"/>
              <a:t> </a:t>
            </a:r>
            <a:r>
              <a:rPr lang="en-US" dirty="0" err="1" smtClean="0"/>
              <a:t>Sadasivam</a:t>
            </a:r>
            <a:r>
              <a:rPr lang="en-US" dirty="0" smtClean="0"/>
              <a:t>, </a:t>
            </a:r>
            <a:r>
              <a:rPr lang="en-US" dirty="0"/>
              <a:t>Harry </a:t>
            </a:r>
            <a:r>
              <a:rPr lang="en-US" dirty="0" smtClean="0"/>
              <a:t>Zhang, </a:t>
            </a:r>
            <a:r>
              <a:rPr lang="en-US" dirty="0" err="1" smtClean="0"/>
              <a:t>Karthik</a:t>
            </a:r>
            <a:r>
              <a:rPr lang="en-US" dirty="0"/>
              <a:t> </a:t>
            </a:r>
            <a:r>
              <a:rPr lang="en-US" dirty="0" err="1" smtClean="0"/>
              <a:t>Ramanathan</a:t>
            </a:r>
            <a:r>
              <a:rPr lang="en-US" dirty="0" smtClean="0"/>
              <a:t>, </a:t>
            </a:r>
          </a:p>
          <a:p>
            <a:r>
              <a:rPr lang="en-US" dirty="0" err="1" smtClean="0"/>
              <a:t>Rui</a:t>
            </a:r>
            <a:r>
              <a:rPr lang="en-US" dirty="0" smtClean="0"/>
              <a:t> Zhang, and </a:t>
            </a:r>
            <a:r>
              <a:rPr lang="en-US" dirty="0" err="1" smtClean="0"/>
              <a:t>Dragomir</a:t>
            </a:r>
            <a:r>
              <a:rPr lang="en-US" dirty="0" smtClean="0"/>
              <a:t> </a:t>
            </a:r>
            <a:r>
              <a:rPr lang="en-US" dirty="0" err="1" smtClean="0"/>
              <a:t>Radev</a:t>
            </a:r>
            <a:endParaRPr dirty="0"/>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We Just Do This?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10</a:t>
            </a:fld>
            <a:endParaRPr lang="uk-UA"/>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4557" y="3825486"/>
            <a:ext cx="14688134" cy="5733870"/>
          </a:xfrm>
          <a:prstGeom prst="rect">
            <a:avLst/>
          </a:prstGeom>
        </p:spPr>
      </p:pic>
      <p:sp>
        <p:nvSpPr>
          <p:cNvPr id="7" name="Rectangle 6"/>
          <p:cNvSpPr/>
          <p:nvPr/>
        </p:nvSpPr>
        <p:spPr>
          <a:xfrm>
            <a:off x="1508918" y="5176623"/>
            <a:ext cx="6698380" cy="1982460"/>
          </a:xfrm>
          <a:prstGeom prst="rect">
            <a:avLst/>
          </a:prstGeom>
          <a:solidFill>
            <a:srgbClr val="E7EFF9"/>
          </a:solidFill>
          <a:ln w="12700" cap="flat" cmpd="sng" algn="ctr">
            <a:solidFill>
              <a:srgbClr val="2165BA"/>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2165BA"/>
                </a:solidFill>
                <a:effectLst/>
                <a:uLnTx/>
                <a:uFillTx/>
                <a:latin typeface="Calibri" panose="020F0502020204030204"/>
                <a:ea typeface="+mn-ea"/>
                <a:cs typeface="+mn-cs"/>
              </a:rPr>
              <a:t>“Who teaches Discrete Math?”</a:t>
            </a:r>
          </a:p>
        </p:txBody>
      </p:sp>
      <p:sp>
        <p:nvSpPr>
          <p:cNvPr id="8" name="Rectangle 7"/>
          <p:cNvSpPr/>
          <p:nvPr/>
        </p:nvSpPr>
        <p:spPr>
          <a:xfrm>
            <a:off x="14727044" y="3825487"/>
            <a:ext cx="9002751" cy="5207001"/>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 I.name</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FROM INSTRUCTOR AS I,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OFFERING_INSTRUCTOR AS OI, COURSE_OFFERING AS O, SEMESTER AS S, COURSE AS C</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 OI.INSTRUCTOR_ID=I.INSTRUCTOR_ID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O.OFFERING_ID=OI.OFFERING_ID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O.SEMESTER=S.SEMESTER_ID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O.COURSE_ID=C.COURSE_ID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C.NAME="Discrete Math"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S.YEAR=2016 AND S.SEMESTER="FA"</a:t>
            </a:r>
          </a:p>
        </p:txBody>
      </p:sp>
      <p:sp>
        <p:nvSpPr>
          <p:cNvPr id="3" name="Rectangle 2"/>
          <p:cNvSpPr/>
          <p:nvPr/>
        </p:nvSpPr>
        <p:spPr>
          <a:xfrm>
            <a:off x="14496584" y="4973444"/>
            <a:ext cx="230459" cy="2542478"/>
          </a:xfrm>
          <a:prstGeom prst="rect">
            <a:avLst/>
          </a:prstGeom>
          <a:ln>
            <a:no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1319888" y="10707313"/>
            <a:ext cx="22220877"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Maybe… but it would be nice if our model</a:t>
            </a:r>
            <a:r>
              <a:rPr kumimoji="0" lang="en-US" sz="5000" b="0" i="0" u="none" strike="noStrike" cap="none" spc="0" normalizeH="0" dirty="0" smtClean="0">
                <a:ln>
                  <a:noFill/>
                </a:ln>
                <a:solidFill>
                  <a:srgbClr val="000000"/>
                </a:solidFill>
                <a:effectLst/>
                <a:uFillTx/>
                <a:latin typeface="+mn-lt"/>
                <a:ea typeface="+mn-ea"/>
                <a:cs typeface="+mn-cs"/>
                <a:sym typeface="Helvetica Light"/>
              </a:rPr>
              <a:t> knew about the </a:t>
            </a:r>
          </a:p>
          <a:p>
            <a:pPr marL="0" marR="0" indent="0" algn="ctr" defTabSz="821531" rtl="0" fontAlgn="auto" latinLnBrk="0" hangingPunct="0">
              <a:lnSpc>
                <a:spcPct val="100000"/>
              </a:lnSpc>
              <a:spcBef>
                <a:spcPts val="0"/>
              </a:spcBef>
              <a:spcAft>
                <a:spcPts val="0"/>
              </a:spcAft>
              <a:buClrTx/>
              <a:buSzTx/>
              <a:buFontTx/>
              <a:buNone/>
              <a:tabLst/>
            </a:pPr>
            <a:r>
              <a:rPr lang="en-US" i="1" baseline="0" dirty="0" smtClean="0"/>
              <a:t>database</a:t>
            </a:r>
            <a:r>
              <a:rPr lang="en-US" i="1" dirty="0" smtClean="0"/>
              <a:t> schema.</a:t>
            </a:r>
            <a:endParaRPr kumimoji="0" lang="en-US" sz="5000" b="0" i="1"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2548688137"/>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Database Schema</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11</a:t>
            </a:fld>
            <a:endParaRPr lang="uk-UA"/>
          </a:p>
        </p:txBody>
      </p:sp>
      <p:sp>
        <p:nvSpPr>
          <p:cNvPr id="6" name="Shape 142"/>
          <p:cNvSpPr/>
          <p:nvPr/>
        </p:nvSpPr>
        <p:spPr>
          <a:xfrm>
            <a:off x="6001487" y="7817880"/>
            <a:ext cx="2418400" cy="8496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buClr>
                <a:srgbClr val="000000"/>
              </a:buClr>
              <a:buSzPct val="25000"/>
            </a:pPr>
            <a:r>
              <a:rPr lang="en" sz="2134" dirty="0" smtClean="0">
                <a:latin typeface="Arial"/>
                <a:ea typeface="Arial"/>
                <a:cs typeface="Arial"/>
                <a:sym typeface="Arial"/>
              </a:rPr>
              <a:t>COURSE</a:t>
            </a:r>
            <a:endParaRPr lang="en" sz="2134" dirty="0">
              <a:latin typeface="Arial"/>
              <a:ea typeface="Arial"/>
              <a:cs typeface="Arial"/>
              <a:sym typeface="Arial"/>
            </a:endParaRPr>
          </a:p>
        </p:txBody>
      </p:sp>
      <p:sp>
        <p:nvSpPr>
          <p:cNvPr id="7" name="Shape 143"/>
          <p:cNvSpPr/>
          <p:nvPr/>
        </p:nvSpPr>
        <p:spPr>
          <a:xfrm>
            <a:off x="19760341" y="8392882"/>
            <a:ext cx="24184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smtClean="0">
                <a:latin typeface="Arial"/>
                <a:ea typeface="Arial"/>
                <a:cs typeface="Arial"/>
                <a:sym typeface="Arial"/>
              </a:rPr>
              <a:t>STUDENT</a:t>
            </a:r>
            <a:endParaRPr lang="en" sz="2134" dirty="0">
              <a:latin typeface="Arial"/>
              <a:ea typeface="Arial"/>
              <a:cs typeface="Arial"/>
              <a:sym typeface="Arial"/>
            </a:endParaRPr>
          </a:p>
        </p:txBody>
      </p:sp>
      <p:sp>
        <p:nvSpPr>
          <p:cNvPr id="8" name="Shape 144"/>
          <p:cNvSpPr/>
          <p:nvPr/>
        </p:nvSpPr>
        <p:spPr>
          <a:xfrm>
            <a:off x="2278409" y="11262632"/>
            <a:ext cx="24184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666">
                <a:latin typeface="Arial"/>
                <a:ea typeface="Arial"/>
                <a:cs typeface="Arial"/>
                <a:sym typeface="Arial"/>
              </a:rPr>
              <a:t>PROGRAM</a:t>
            </a:r>
          </a:p>
        </p:txBody>
      </p:sp>
      <p:sp>
        <p:nvSpPr>
          <p:cNvPr id="9" name="Shape 145"/>
          <p:cNvSpPr/>
          <p:nvPr/>
        </p:nvSpPr>
        <p:spPr>
          <a:xfrm>
            <a:off x="4822421" y="5847952"/>
            <a:ext cx="47768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666" dirty="0">
                <a:latin typeface="Arial"/>
                <a:ea typeface="Arial"/>
                <a:cs typeface="Arial"/>
                <a:sym typeface="Arial"/>
              </a:rPr>
              <a:t>  </a:t>
            </a:r>
            <a:r>
              <a:rPr lang="en" sz="2134" dirty="0">
                <a:latin typeface="Arial"/>
                <a:ea typeface="Arial"/>
                <a:cs typeface="Arial"/>
                <a:sym typeface="Arial"/>
              </a:rPr>
              <a:t>COURSE_</a:t>
            </a:r>
          </a:p>
          <a:p>
            <a:pPr algn="ctr">
              <a:buClr>
                <a:srgbClr val="000000"/>
              </a:buClr>
              <a:buSzPct val="25000"/>
            </a:pPr>
            <a:r>
              <a:rPr lang="en" sz="2134" dirty="0">
                <a:latin typeface="Arial"/>
                <a:ea typeface="Arial"/>
                <a:cs typeface="Arial"/>
                <a:sym typeface="Arial"/>
              </a:rPr>
              <a:t> OFFERING</a:t>
            </a:r>
          </a:p>
        </p:txBody>
      </p:sp>
      <p:sp>
        <p:nvSpPr>
          <p:cNvPr id="10" name="Shape 146"/>
          <p:cNvSpPr/>
          <p:nvPr/>
        </p:nvSpPr>
        <p:spPr>
          <a:xfrm>
            <a:off x="11575541" y="7172516"/>
            <a:ext cx="41416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  STUDENT</a:t>
            </a:r>
          </a:p>
          <a:p>
            <a:pPr algn="ctr">
              <a:buClr>
                <a:srgbClr val="000000"/>
              </a:buClr>
              <a:buSzPct val="25000"/>
            </a:pPr>
            <a:r>
              <a:rPr lang="en" sz="2134" dirty="0">
                <a:latin typeface="Arial"/>
                <a:ea typeface="Arial"/>
                <a:cs typeface="Arial"/>
                <a:sym typeface="Arial"/>
              </a:rPr>
              <a:t>   RECORD</a:t>
            </a:r>
          </a:p>
        </p:txBody>
      </p:sp>
      <p:cxnSp>
        <p:nvCxnSpPr>
          <p:cNvPr id="11" name="Shape 147"/>
          <p:cNvCxnSpPr>
            <a:stCxn id="9" idx="3"/>
            <a:endCxn id="10" idx="1"/>
          </p:cNvCxnSpPr>
          <p:nvPr/>
        </p:nvCxnSpPr>
        <p:spPr>
          <a:xfrm>
            <a:off x="9599221" y="6416352"/>
            <a:ext cx="1976320" cy="132456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12" name="Shape 148"/>
          <p:cNvCxnSpPr>
            <a:stCxn id="10" idx="3"/>
            <a:endCxn id="7" idx="1"/>
          </p:cNvCxnSpPr>
          <p:nvPr/>
        </p:nvCxnSpPr>
        <p:spPr>
          <a:xfrm>
            <a:off x="15717141" y="7740917"/>
            <a:ext cx="4043200" cy="112356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13" name="Shape 149"/>
          <p:cNvSpPr/>
          <p:nvPr/>
        </p:nvSpPr>
        <p:spPr>
          <a:xfrm rot="-706">
            <a:off x="1539723" y="7689480"/>
            <a:ext cx="3896000" cy="11072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PROGRAM </a:t>
            </a:r>
          </a:p>
          <a:p>
            <a:pPr algn="ctr">
              <a:buClr>
                <a:srgbClr val="000000"/>
              </a:buClr>
              <a:buSzPct val="25000"/>
            </a:pPr>
            <a:r>
              <a:rPr lang="en" sz="2134" dirty="0">
                <a:latin typeface="Arial"/>
                <a:ea typeface="Arial"/>
                <a:cs typeface="Arial"/>
                <a:sym typeface="Arial"/>
              </a:rPr>
              <a:t>  COURSE</a:t>
            </a:r>
          </a:p>
        </p:txBody>
      </p:sp>
      <p:cxnSp>
        <p:nvCxnSpPr>
          <p:cNvPr id="14" name="Shape 150"/>
          <p:cNvCxnSpPr>
            <a:stCxn id="13" idx="3"/>
            <a:endCxn id="6" idx="1"/>
          </p:cNvCxnSpPr>
          <p:nvPr/>
        </p:nvCxnSpPr>
        <p:spPr>
          <a:xfrm>
            <a:off x="5435723" y="8242680"/>
            <a:ext cx="565764" cy="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15" name="Shape 151"/>
          <p:cNvCxnSpPr>
            <a:stCxn id="13" idx="2"/>
            <a:endCxn id="8" idx="0"/>
          </p:cNvCxnSpPr>
          <p:nvPr/>
        </p:nvCxnSpPr>
        <p:spPr>
          <a:xfrm flipH="1">
            <a:off x="3487609" y="8796680"/>
            <a:ext cx="228" cy="2465952"/>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16" name="Shape 152"/>
          <p:cNvSpPr/>
          <p:nvPr/>
        </p:nvSpPr>
        <p:spPr>
          <a:xfrm rot="-597">
            <a:off x="7296421" y="9392704"/>
            <a:ext cx="4605600" cy="10832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1866" dirty="0">
                <a:latin typeface="Arial"/>
                <a:ea typeface="Arial"/>
                <a:cs typeface="Arial"/>
                <a:sym typeface="Arial"/>
              </a:rPr>
              <a:t>PREREQUISITE</a:t>
            </a:r>
          </a:p>
        </p:txBody>
      </p:sp>
      <p:cxnSp>
        <p:nvCxnSpPr>
          <p:cNvPr id="17" name="Shape 153"/>
          <p:cNvCxnSpPr>
            <a:stCxn id="16" idx="1"/>
            <a:endCxn id="6" idx="2"/>
          </p:cNvCxnSpPr>
          <p:nvPr/>
        </p:nvCxnSpPr>
        <p:spPr>
          <a:xfrm flipH="1" flipV="1">
            <a:off x="7210687" y="8667480"/>
            <a:ext cx="85734" cy="126722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18" name="Shape 155"/>
          <p:cNvSpPr/>
          <p:nvPr/>
        </p:nvSpPr>
        <p:spPr>
          <a:xfrm>
            <a:off x="19611231" y="3611126"/>
            <a:ext cx="27160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INSTRUCTOR</a:t>
            </a:r>
          </a:p>
        </p:txBody>
      </p:sp>
      <p:sp>
        <p:nvSpPr>
          <p:cNvPr id="19" name="Shape 156"/>
          <p:cNvSpPr/>
          <p:nvPr/>
        </p:nvSpPr>
        <p:spPr>
          <a:xfrm>
            <a:off x="6001193" y="4494898"/>
            <a:ext cx="2418400" cy="8496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smtClean="0">
                <a:latin typeface="Arial"/>
                <a:ea typeface="Arial"/>
                <a:cs typeface="Arial"/>
                <a:sym typeface="Arial"/>
              </a:rPr>
              <a:t>SEMESTER</a:t>
            </a:r>
            <a:endParaRPr lang="en" sz="2134" dirty="0">
              <a:latin typeface="Arial"/>
              <a:ea typeface="Arial"/>
              <a:cs typeface="Arial"/>
              <a:sym typeface="Arial"/>
            </a:endParaRPr>
          </a:p>
        </p:txBody>
      </p:sp>
      <p:cxnSp>
        <p:nvCxnSpPr>
          <p:cNvPr id="20" name="Shape 157"/>
          <p:cNvCxnSpPr>
            <a:endCxn id="6" idx="0"/>
          </p:cNvCxnSpPr>
          <p:nvPr/>
        </p:nvCxnSpPr>
        <p:spPr>
          <a:xfrm>
            <a:off x="7210687" y="7041880"/>
            <a:ext cx="0" cy="7760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21" name="Shape 158"/>
          <p:cNvCxnSpPr>
            <a:stCxn id="19" idx="2"/>
            <a:endCxn id="9" idx="0"/>
          </p:cNvCxnSpPr>
          <p:nvPr/>
        </p:nvCxnSpPr>
        <p:spPr>
          <a:xfrm>
            <a:off x="7210393" y="5344498"/>
            <a:ext cx="800" cy="5032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2" name="Shape 159"/>
          <p:cNvSpPr/>
          <p:nvPr/>
        </p:nvSpPr>
        <p:spPr>
          <a:xfrm>
            <a:off x="18898431" y="11035804"/>
            <a:ext cx="41416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666" dirty="0">
                <a:latin typeface="Arial"/>
                <a:ea typeface="Arial"/>
                <a:cs typeface="Arial"/>
                <a:sym typeface="Arial"/>
              </a:rPr>
              <a:t> </a:t>
            </a:r>
            <a:r>
              <a:rPr lang="en" sz="2134" dirty="0">
                <a:latin typeface="Arial"/>
                <a:ea typeface="Arial"/>
                <a:cs typeface="Arial"/>
                <a:sym typeface="Arial"/>
              </a:rPr>
              <a:t>STUDENT_</a:t>
            </a:r>
          </a:p>
          <a:p>
            <a:pPr algn="ctr">
              <a:buClr>
                <a:srgbClr val="000000"/>
              </a:buClr>
              <a:buSzPct val="25000"/>
            </a:pPr>
            <a:r>
              <a:rPr lang="en" sz="2134" dirty="0">
                <a:latin typeface="Arial"/>
                <a:ea typeface="Arial"/>
                <a:cs typeface="Arial"/>
                <a:sym typeface="Arial"/>
              </a:rPr>
              <a:t>  PROGRAM</a:t>
            </a:r>
          </a:p>
        </p:txBody>
      </p:sp>
      <p:cxnSp>
        <p:nvCxnSpPr>
          <p:cNvPr id="23" name="Shape 160"/>
          <p:cNvCxnSpPr>
            <a:stCxn id="22" idx="0"/>
            <a:endCxn id="7" idx="2"/>
          </p:cNvCxnSpPr>
          <p:nvPr/>
        </p:nvCxnSpPr>
        <p:spPr>
          <a:xfrm flipV="1">
            <a:off x="20969232" y="9336083"/>
            <a:ext cx="310" cy="1699722"/>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24" name="Shape 161"/>
          <p:cNvCxnSpPr>
            <a:stCxn id="22" idx="1"/>
            <a:endCxn id="8" idx="3"/>
          </p:cNvCxnSpPr>
          <p:nvPr/>
        </p:nvCxnSpPr>
        <p:spPr>
          <a:xfrm flipH="1">
            <a:off x="4696810" y="11604204"/>
            <a:ext cx="14201622" cy="130028"/>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5" name="Shape 162"/>
          <p:cNvSpPr/>
          <p:nvPr/>
        </p:nvSpPr>
        <p:spPr>
          <a:xfrm>
            <a:off x="3214541" y="5611725"/>
            <a:ext cx="1535200" cy="503198"/>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time </a:t>
            </a:r>
          </a:p>
        </p:txBody>
      </p:sp>
      <p:cxnSp>
        <p:nvCxnSpPr>
          <p:cNvPr id="26" name="Shape 163"/>
          <p:cNvCxnSpPr>
            <a:stCxn id="25" idx="5"/>
            <a:endCxn id="9" idx="1"/>
          </p:cNvCxnSpPr>
          <p:nvPr/>
        </p:nvCxnSpPr>
        <p:spPr>
          <a:xfrm>
            <a:off x="4524913" y="6041232"/>
            <a:ext cx="297600" cy="3752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27" name="Shape 164"/>
          <p:cNvCxnSpPr>
            <a:stCxn id="30" idx="0"/>
            <a:endCxn id="10" idx="2"/>
          </p:cNvCxnSpPr>
          <p:nvPr/>
        </p:nvCxnSpPr>
        <p:spPr>
          <a:xfrm flipV="1">
            <a:off x="13646341" y="8309316"/>
            <a:ext cx="0" cy="80596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8" name="Shape 165"/>
          <p:cNvSpPr/>
          <p:nvPr/>
        </p:nvSpPr>
        <p:spPr>
          <a:xfrm>
            <a:off x="1379143" y="6674752"/>
            <a:ext cx="3058400" cy="503200"/>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0" dirty="0">
                <a:latin typeface="Arial"/>
                <a:ea typeface="Arial"/>
                <a:cs typeface="Arial"/>
                <a:sym typeface="Arial"/>
              </a:rPr>
              <a:t>category</a:t>
            </a:r>
          </a:p>
        </p:txBody>
      </p:sp>
      <p:cxnSp>
        <p:nvCxnSpPr>
          <p:cNvPr id="29" name="Shape 166"/>
          <p:cNvCxnSpPr>
            <a:stCxn id="28" idx="4"/>
            <a:endCxn id="13" idx="0"/>
          </p:cNvCxnSpPr>
          <p:nvPr/>
        </p:nvCxnSpPr>
        <p:spPr>
          <a:xfrm>
            <a:off x="2908344" y="7177952"/>
            <a:ext cx="579266" cy="511528"/>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0" name="Shape 167"/>
          <p:cNvSpPr/>
          <p:nvPr/>
        </p:nvSpPr>
        <p:spPr>
          <a:xfrm>
            <a:off x="12598741" y="9115280"/>
            <a:ext cx="2095200" cy="503200"/>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buClr>
                <a:srgbClr val="000000"/>
              </a:buClr>
              <a:buSzPct val="25000"/>
            </a:pPr>
            <a:r>
              <a:rPr lang="en" sz="2130" dirty="0">
                <a:latin typeface="Arial"/>
                <a:ea typeface="Arial"/>
                <a:cs typeface="Arial"/>
                <a:sym typeface="Arial"/>
              </a:rPr>
              <a:t>grade</a:t>
            </a:r>
          </a:p>
        </p:txBody>
      </p:sp>
      <p:sp>
        <p:nvSpPr>
          <p:cNvPr id="31" name="Shape 168"/>
          <p:cNvSpPr/>
          <p:nvPr/>
        </p:nvSpPr>
        <p:spPr>
          <a:xfrm>
            <a:off x="11181439" y="3514322"/>
            <a:ext cx="47768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a:latin typeface="Arial"/>
                <a:ea typeface="Arial"/>
                <a:cs typeface="Arial"/>
                <a:sym typeface="Arial"/>
              </a:rPr>
              <a:t> OFFERING</a:t>
            </a:r>
          </a:p>
          <a:p>
            <a:pPr algn="ctr">
              <a:buClr>
                <a:srgbClr val="000000"/>
              </a:buClr>
              <a:buSzPct val="25000"/>
            </a:pPr>
            <a:r>
              <a:rPr lang="en" sz="2134">
                <a:latin typeface="Arial"/>
                <a:ea typeface="Arial"/>
                <a:cs typeface="Arial"/>
                <a:sym typeface="Arial"/>
              </a:rPr>
              <a:t>INSTRUCTOR</a:t>
            </a:r>
          </a:p>
        </p:txBody>
      </p:sp>
      <p:cxnSp>
        <p:nvCxnSpPr>
          <p:cNvPr id="32" name="Shape 169"/>
          <p:cNvCxnSpPr>
            <a:stCxn id="9" idx="3"/>
            <a:endCxn id="31" idx="1"/>
          </p:cNvCxnSpPr>
          <p:nvPr/>
        </p:nvCxnSpPr>
        <p:spPr>
          <a:xfrm rot="10800000" flipH="1">
            <a:off x="9599222" y="4082752"/>
            <a:ext cx="1582398" cy="23336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3" name="Shape 170"/>
          <p:cNvCxnSpPr>
            <a:stCxn id="31" idx="3"/>
            <a:endCxn id="18" idx="1"/>
          </p:cNvCxnSpPr>
          <p:nvPr/>
        </p:nvCxnSpPr>
        <p:spPr>
          <a:xfrm>
            <a:off x="15958239" y="4082722"/>
            <a:ext cx="3652800" cy="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4" name="Shape 172"/>
          <p:cNvSpPr/>
          <p:nvPr/>
        </p:nvSpPr>
        <p:spPr>
          <a:xfrm>
            <a:off x="11655763" y="5446196"/>
            <a:ext cx="3896000" cy="10200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GSI</a:t>
            </a:r>
          </a:p>
        </p:txBody>
      </p:sp>
      <p:cxnSp>
        <p:nvCxnSpPr>
          <p:cNvPr id="35" name="Shape 173"/>
          <p:cNvCxnSpPr>
            <a:stCxn id="9" idx="3"/>
            <a:endCxn id="34" idx="1"/>
          </p:cNvCxnSpPr>
          <p:nvPr/>
        </p:nvCxnSpPr>
        <p:spPr>
          <a:xfrm flipV="1">
            <a:off x="9599222" y="5956196"/>
            <a:ext cx="2056542" cy="46015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6" name="Shape 174"/>
          <p:cNvCxnSpPr>
            <a:stCxn id="34" idx="3"/>
            <a:endCxn id="7" idx="1"/>
          </p:cNvCxnSpPr>
          <p:nvPr/>
        </p:nvCxnSpPr>
        <p:spPr>
          <a:xfrm>
            <a:off x="15551764" y="5956197"/>
            <a:ext cx="4208578" cy="290828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7" name="Shape 175"/>
          <p:cNvSpPr/>
          <p:nvPr/>
        </p:nvSpPr>
        <p:spPr>
          <a:xfrm>
            <a:off x="18744431" y="5906352"/>
            <a:ext cx="4449600" cy="10200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r>
              <a:rPr lang="en" sz="2134" dirty="0">
                <a:latin typeface="Arial"/>
                <a:ea typeface="Arial"/>
                <a:cs typeface="Arial"/>
                <a:sym typeface="Arial"/>
              </a:rPr>
              <a:t>Feedback</a:t>
            </a:r>
          </a:p>
        </p:txBody>
      </p:sp>
      <p:cxnSp>
        <p:nvCxnSpPr>
          <p:cNvPr id="38" name="Shape 178"/>
          <p:cNvCxnSpPr>
            <a:stCxn id="37" idx="2"/>
            <a:endCxn id="7" idx="0"/>
          </p:cNvCxnSpPr>
          <p:nvPr/>
        </p:nvCxnSpPr>
        <p:spPr>
          <a:xfrm>
            <a:off x="20969232" y="6926353"/>
            <a:ext cx="310" cy="146653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9" name="Straight Connector 38"/>
          <p:cNvCxnSpPr>
            <a:stCxn id="37" idx="0"/>
            <a:endCxn id="18" idx="2"/>
          </p:cNvCxnSpPr>
          <p:nvPr/>
        </p:nvCxnSpPr>
        <p:spPr>
          <a:xfrm flipV="1">
            <a:off x="20969231" y="4554327"/>
            <a:ext cx="0" cy="1352026"/>
          </a:xfrm>
          <a:prstGeom prst="line">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40" name="Straight Connector 39"/>
          <p:cNvCxnSpPr>
            <a:stCxn id="16" idx="3"/>
            <a:endCxn id="6" idx="3"/>
          </p:cNvCxnSpPr>
          <p:nvPr/>
        </p:nvCxnSpPr>
        <p:spPr>
          <a:xfrm flipH="1" flipV="1">
            <a:off x="8419887" y="8242680"/>
            <a:ext cx="3482134" cy="1691224"/>
          </a:xfrm>
          <a:prstGeom prst="line">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 name="Oval 2"/>
          <p:cNvSpPr/>
          <p:nvPr/>
        </p:nvSpPr>
        <p:spPr>
          <a:xfrm>
            <a:off x="5463930" y="7367318"/>
            <a:ext cx="3509790" cy="1854200"/>
          </a:xfrm>
          <a:prstGeom prst="ellipse">
            <a:avLst/>
          </a:prstGeom>
          <a:noFill/>
          <a:ln w="38100"/>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41" name="Oval 40"/>
          <p:cNvSpPr/>
          <p:nvPr/>
        </p:nvSpPr>
        <p:spPr>
          <a:xfrm>
            <a:off x="19127731" y="3202291"/>
            <a:ext cx="3683000" cy="1854200"/>
          </a:xfrm>
          <a:prstGeom prst="ellipse">
            <a:avLst/>
          </a:prstGeom>
          <a:noFill/>
          <a:ln w="38100"/>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3" name="Oval 52"/>
          <p:cNvSpPr/>
          <p:nvPr/>
        </p:nvSpPr>
        <p:spPr>
          <a:xfrm>
            <a:off x="4822421" y="5826435"/>
            <a:ext cx="4776800" cy="1188720"/>
          </a:xfrm>
          <a:prstGeom prst="ellipse">
            <a:avLst/>
          </a:prstGeom>
          <a:noFill/>
          <a:ln w="38100"/>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71437" tIns="71437" rIns="71437" bIns="71437" numCol="1" spcCol="38100" rtlCol="0" anchor="ctr">
            <a:spAutoFit/>
          </a:bodyPr>
          <a:lstStyle/>
          <a:p>
            <a:endParaRPr lang="en-US" sz="3200">
              <a:solidFill>
                <a:srgbClr val="FFFFFF"/>
              </a:solidFill>
            </a:endParaRPr>
          </a:p>
        </p:txBody>
      </p:sp>
      <p:sp>
        <p:nvSpPr>
          <p:cNvPr id="55" name="Oval 54"/>
          <p:cNvSpPr/>
          <p:nvPr/>
        </p:nvSpPr>
        <p:spPr>
          <a:xfrm>
            <a:off x="11142927" y="3477000"/>
            <a:ext cx="4992011" cy="1280160"/>
          </a:xfrm>
          <a:prstGeom prst="ellipse">
            <a:avLst/>
          </a:prstGeom>
          <a:noFill/>
          <a:ln w="38100"/>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71437" tIns="71437" rIns="71437" bIns="71437" numCol="1" spcCol="38100" rtlCol="0" anchor="ctr">
            <a:spAutoFit/>
          </a:bodyPr>
          <a:lstStyle/>
          <a:p>
            <a:endParaRPr lang="en-US" sz="3200">
              <a:solidFill>
                <a:srgbClr val="FFFFFF"/>
              </a:solidFill>
            </a:endParaRPr>
          </a:p>
        </p:txBody>
      </p:sp>
      <p:cxnSp>
        <p:nvCxnSpPr>
          <p:cNvPr id="57" name="Straight Connector 56"/>
          <p:cNvCxnSpPr>
            <a:stCxn id="3" idx="0"/>
            <a:endCxn id="9" idx="2"/>
          </p:cNvCxnSpPr>
          <p:nvPr/>
        </p:nvCxnSpPr>
        <p:spPr>
          <a:xfrm flipH="1" flipV="1">
            <a:off x="7210821" y="6984752"/>
            <a:ext cx="8004" cy="382566"/>
          </a:xfrm>
          <a:prstGeom prst="line">
            <a:avLst/>
          </a:prstGeom>
          <a:noFill/>
          <a:ln w="76200" cap="flat">
            <a:solidFill>
              <a:schemeClr val="accent5"/>
            </a:solidFill>
            <a:prstDash val="solid"/>
            <a:miter lim="400000"/>
          </a:ln>
          <a:effectLst/>
          <a:sp3d/>
        </p:spPr>
        <p:style>
          <a:lnRef idx="0">
            <a:scrgbClr r="0" g="0" b="0"/>
          </a:lnRef>
          <a:fillRef idx="0">
            <a:scrgbClr r="0" g="0" b="0"/>
          </a:fillRef>
          <a:effectRef idx="0">
            <a:scrgbClr r="0" g="0" b="0"/>
          </a:effectRef>
          <a:fontRef idx="none"/>
        </p:style>
      </p:cxnSp>
      <p:cxnSp>
        <p:nvCxnSpPr>
          <p:cNvPr id="59" name="Straight Connector 58"/>
          <p:cNvCxnSpPr>
            <a:stCxn id="53" idx="6"/>
            <a:endCxn id="55" idx="2"/>
          </p:cNvCxnSpPr>
          <p:nvPr/>
        </p:nvCxnSpPr>
        <p:spPr>
          <a:xfrm flipV="1">
            <a:off x="9599221" y="4117080"/>
            <a:ext cx="1543706" cy="2303715"/>
          </a:xfrm>
          <a:prstGeom prst="line">
            <a:avLst/>
          </a:prstGeom>
          <a:noFill/>
          <a:ln w="76200" cap="flat">
            <a:solidFill>
              <a:schemeClr val="accent5"/>
            </a:solidFill>
            <a:prstDash val="solid"/>
            <a:miter lim="400000"/>
          </a:ln>
          <a:effectLst/>
          <a:sp3d/>
        </p:spPr>
        <p:style>
          <a:lnRef idx="0">
            <a:scrgbClr r="0" g="0" b="0"/>
          </a:lnRef>
          <a:fillRef idx="0">
            <a:scrgbClr r="0" g="0" b="0"/>
          </a:fillRef>
          <a:effectRef idx="0">
            <a:scrgbClr r="0" g="0" b="0"/>
          </a:effectRef>
          <a:fontRef idx="none"/>
        </p:style>
      </p:cxnSp>
      <p:cxnSp>
        <p:nvCxnSpPr>
          <p:cNvPr id="61" name="Straight Connector 60"/>
          <p:cNvCxnSpPr>
            <a:stCxn id="55" idx="6"/>
            <a:endCxn id="41" idx="2"/>
          </p:cNvCxnSpPr>
          <p:nvPr/>
        </p:nvCxnSpPr>
        <p:spPr>
          <a:xfrm>
            <a:off x="16134938" y="4117080"/>
            <a:ext cx="2992793" cy="12311"/>
          </a:xfrm>
          <a:prstGeom prst="line">
            <a:avLst/>
          </a:prstGeom>
          <a:noFill/>
          <a:ln w="76200" cap="flat">
            <a:solidFill>
              <a:schemeClr val="accent5"/>
            </a:solidFill>
            <a:prstDash val="solid"/>
            <a:miter lim="400000"/>
          </a:ln>
          <a:effectLst/>
          <a:sp3d/>
        </p:spPr>
        <p:style>
          <a:lnRef idx="0">
            <a:scrgbClr r="0" g="0" b="0"/>
          </a:lnRef>
          <a:fillRef idx="0">
            <a:scrgbClr r="0" g="0" b="0"/>
          </a:fillRef>
          <a:effectRef idx="0">
            <a:scrgbClr r="0" g="0" b="0"/>
          </a:effectRef>
          <a:fontRef idx="none"/>
        </p:style>
      </p:cxnSp>
      <p:sp>
        <p:nvSpPr>
          <p:cNvPr id="62" name="Rectangle 61"/>
          <p:cNvSpPr/>
          <p:nvPr/>
        </p:nvSpPr>
        <p:spPr>
          <a:xfrm>
            <a:off x="138418" y="2489342"/>
            <a:ext cx="8491231" cy="1406533"/>
          </a:xfrm>
          <a:prstGeom prst="rect">
            <a:avLst/>
          </a:prstGeom>
          <a:solidFill>
            <a:srgbClr val="E7EFF9"/>
          </a:solidFill>
          <a:ln w="12700" cap="flat" cmpd="sng" algn="ctr">
            <a:solidFill>
              <a:srgbClr val="2165BA"/>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2165BA"/>
                </a:solidFill>
                <a:effectLst/>
                <a:uLnTx/>
                <a:uFillTx/>
                <a:latin typeface="Calibri" panose="020F0502020204030204"/>
                <a:ea typeface="+mn-ea"/>
                <a:cs typeface="+mn-cs"/>
              </a:rPr>
              <a:t>“Who teaches Discrete Math?”</a:t>
            </a:r>
          </a:p>
        </p:txBody>
      </p:sp>
    </p:spTree>
    <p:extLst>
      <p:ext uri="{BB962C8B-B14F-4D97-AF65-F5344CB8AC3E}">
        <p14:creationId xmlns:p14="http://schemas.microsoft.com/office/powerpoint/2010/main" val="193479388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1000"/>
                                  </p:stCondLst>
                                  <p:childTnLst>
                                    <p:set>
                                      <p:cBhvr>
                                        <p:cTn id="13" dur="1" fill="hold">
                                          <p:stCondLst>
                                            <p:cond delay="0"/>
                                          </p:stCondLst>
                                        </p:cTn>
                                        <p:tgtEl>
                                          <p:spTgt spid="4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57"/>
                                        </p:tgtEl>
                                        <p:attrNameLst>
                                          <p:attrName>style.visibility</p:attrName>
                                        </p:attrNameLst>
                                      </p:cBhvr>
                                      <p:to>
                                        <p:strVal val="visible"/>
                                      </p:to>
                                    </p:set>
                                    <p:animEffect transition="in" filter="wipe(down)">
                                      <p:cBhvr>
                                        <p:cTn id="18" dur="500"/>
                                        <p:tgtEl>
                                          <p:spTgt spid="57"/>
                                        </p:tgtEl>
                                      </p:cBhvr>
                                    </p:animEffect>
                                  </p:childTnLst>
                                </p:cTn>
                              </p:par>
                            </p:childTnLst>
                          </p:cTn>
                        </p:par>
                        <p:par>
                          <p:cTn id="19" fill="hold">
                            <p:stCondLst>
                              <p:cond delay="500"/>
                            </p:stCondLst>
                            <p:childTnLst>
                              <p:par>
                                <p:cTn id="20" presetID="1" presetClass="entr" presetSubtype="0" fill="hold" grpId="0" nodeType="afterEffect">
                                  <p:stCondLst>
                                    <p:cond delay="0"/>
                                  </p:stCondLst>
                                  <p:childTnLst>
                                    <p:set>
                                      <p:cBhvr>
                                        <p:cTn id="21" dur="1" fill="hold">
                                          <p:stCondLst>
                                            <p:cond delay="0"/>
                                          </p:stCondLst>
                                        </p:cTn>
                                        <p:tgtEl>
                                          <p:spTgt spid="53"/>
                                        </p:tgtEl>
                                        <p:attrNameLst>
                                          <p:attrName>style.visibility</p:attrName>
                                        </p:attrNameLst>
                                      </p:cBhvr>
                                      <p:to>
                                        <p:strVal val="visible"/>
                                      </p:to>
                                    </p:set>
                                  </p:childTnLst>
                                </p:cTn>
                              </p:par>
                            </p:childTnLst>
                          </p:cTn>
                        </p:par>
                        <p:par>
                          <p:cTn id="22" fill="hold">
                            <p:stCondLst>
                              <p:cond delay="500"/>
                            </p:stCondLst>
                            <p:childTnLst>
                              <p:par>
                                <p:cTn id="23" presetID="22" presetClass="entr" presetSubtype="4" fill="hold" nodeType="afterEffect">
                                  <p:stCondLst>
                                    <p:cond delay="0"/>
                                  </p:stCondLst>
                                  <p:childTnLst>
                                    <p:set>
                                      <p:cBhvr>
                                        <p:cTn id="24" dur="1" fill="hold">
                                          <p:stCondLst>
                                            <p:cond delay="0"/>
                                          </p:stCondLst>
                                        </p:cTn>
                                        <p:tgtEl>
                                          <p:spTgt spid="59"/>
                                        </p:tgtEl>
                                        <p:attrNameLst>
                                          <p:attrName>style.visibility</p:attrName>
                                        </p:attrNameLst>
                                      </p:cBhvr>
                                      <p:to>
                                        <p:strVal val="visible"/>
                                      </p:to>
                                    </p:set>
                                    <p:animEffect transition="in" filter="wipe(down)">
                                      <p:cBhvr>
                                        <p:cTn id="25" dur="500"/>
                                        <p:tgtEl>
                                          <p:spTgt spid="59"/>
                                        </p:tgtEl>
                                      </p:cBhvr>
                                    </p:animEffect>
                                  </p:childTnLst>
                                </p:cTn>
                              </p:par>
                            </p:childTnLst>
                          </p:cTn>
                        </p:par>
                        <p:par>
                          <p:cTn id="26" fill="hold">
                            <p:stCondLst>
                              <p:cond delay="1000"/>
                            </p:stCondLst>
                            <p:childTnLst>
                              <p:par>
                                <p:cTn id="27" presetID="1" presetClass="entr" presetSubtype="0" fill="hold" grpId="0" nodeType="afterEffect">
                                  <p:stCondLst>
                                    <p:cond delay="0"/>
                                  </p:stCondLst>
                                  <p:childTnLst>
                                    <p:set>
                                      <p:cBhvr>
                                        <p:cTn id="28" dur="1" fill="hold">
                                          <p:stCondLst>
                                            <p:cond delay="0"/>
                                          </p:stCondLst>
                                        </p:cTn>
                                        <p:tgtEl>
                                          <p:spTgt spid="55"/>
                                        </p:tgtEl>
                                        <p:attrNameLst>
                                          <p:attrName>style.visibility</p:attrName>
                                        </p:attrNameLst>
                                      </p:cBhvr>
                                      <p:to>
                                        <p:strVal val="visible"/>
                                      </p:to>
                                    </p:set>
                                  </p:childTnLst>
                                </p:cTn>
                              </p:par>
                            </p:childTnLst>
                          </p:cTn>
                        </p:par>
                        <p:par>
                          <p:cTn id="29" fill="hold">
                            <p:stCondLst>
                              <p:cond delay="1000"/>
                            </p:stCondLst>
                            <p:childTnLst>
                              <p:par>
                                <p:cTn id="30" presetID="22" presetClass="entr" presetSubtype="4" fill="hold" nodeType="afterEffect">
                                  <p:stCondLst>
                                    <p:cond delay="0"/>
                                  </p:stCondLst>
                                  <p:childTnLst>
                                    <p:set>
                                      <p:cBhvr>
                                        <p:cTn id="31" dur="1" fill="hold">
                                          <p:stCondLst>
                                            <p:cond delay="0"/>
                                          </p:stCondLst>
                                        </p:cTn>
                                        <p:tgtEl>
                                          <p:spTgt spid="61"/>
                                        </p:tgtEl>
                                        <p:attrNameLst>
                                          <p:attrName>style.visibility</p:attrName>
                                        </p:attrNameLst>
                                      </p:cBhvr>
                                      <p:to>
                                        <p:strVal val="visible"/>
                                      </p:to>
                                    </p:set>
                                    <p:animEffect transition="in" filter="wipe(down)">
                                      <p:cBhvr>
                                        <p:cTn id="32"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1" grpId="0" animBg="1"/>
      <p:bldP spid="53" grpId="0" animBg="1"/>
      <p:bldP spid="55" grpId="0" animBg="1"/>
      <p:bldP spid="6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Taking Schema into Account</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12</a:t>
            </a:fld>
            <a:endParaRPr lang="uk-UA"/>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4097" y="6428986"/>
            <a:ext cx="14688134" cy="5733870"/>
          </a:xfrm>
          <a:prstGeom prst="rect">
            <a:avLst/>
          </a:prstGeom>
        </p:spPr>
      </p:pic>
      <p:sp>
        <p:nvSpPr>
          <p:cNvPr id="7" name="Rectangle 6"/>
          <p:cNvSpPr/>
          <p:nvPr/>
        </p:nvSpPr>
        <p:spPr>
          <a:xfrm>
            <a:off x="1278458" y="7780123"/>
            <a:ext cx="6698380" cy="1982460"/>
          </a:xfrm>
          <a:prstGeom prst="rect">
            <a:avLst/>
          </a:prstGeom>
          <a:solidFill>
            <a:srgbClr val="E7EFF9"/>
          </a:solidFill>
          <a:ln w="12700" cap="flat" cmpd="sng" algn="ctr">
            <a:solidFill>
              <a:srgbClr val="2165BA"/>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2165BA"/>
                </a:solidFill>
                <a:effectLst/>
                <a:uLnTx/>
                <a:uFillTx/>
                <a:latin typeface="Calibri" panose="020F0502020204030204"/>
                <a:ea typeface="+mn-ea"/>
                <a:cs typeface="+mn-cs"/>
              </a:rPr>
              <a:t>“Who teaches Discrete Math?”</a:t>
            </a:r>
          </a:p>
        </p:txBody>
      </p:sp>
      <p:sp>
        <p:nvSpPr>
          <p:cNvPr id="8" name="Rectangle 7"/>
          <p:cNvSpPr/>
          <p:nvPr/>
        </p:nvSpPr>
        <p:spPr>
          <a:xfrm>
            <a:off x="14496584" y="6428987"/>
            <a:ext cx="9002751" cy="5207001"/>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 I.name</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FROM INSTRUCTOR AS I,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OFFERING_INSTRUCTOR AS OI, COURSE_OFFERING AS O, SEMESTER AS S, COURSE AS C</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 OI.INSTRUCTOR_ID=I.INSTRUCTOR_ID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O.OFFERING_ID=OI.OFFERING_ID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O.SEMESTER=S.SEMESTER_ID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O.COURSE_ID=C.COURSE_ID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C.NAME="Discrete Math"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S.YEAR=2016 AND S.SEMESTER="FA"</a:t>
            </a:r>
          </a:p>
        </p:txBody>
      </p:sp>
      <p:sp>
        <p:nvSpPr>
          <p:cNvPr id="3" name="Rectangle 2"/>
          <p:cNvSpPr/>
          <p:nvPr/>
        </p:nvSpPr>
        <p:spPr>
          <a:xfrm>
            <a:off x="14266124" y="7576944"/>
            <a:ext cx="230459" cy="2542478"/>
          </a:xfrm>
          <a:prstGeom prst="rect">
            <a:avLst/>
          </a:prstGeom>
          <a:ln>
            <a:no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1" name="Rectangle 50"/>
          <p:cNvSpPr/>
          <p:nvPr/>
        </p:nvSpPr>
        <p:spPr>
          <a:xfrm>
            <a:off x="460047" y="2606176"/>
            <a:ext cx="8689433" cy="4039951"/>
          </a:xfrm>
          <a:prstGeom prst="rect">
            <a:avLst/>
          </a:prstGeom>
          <a:ln/>
        </p:spPr>
        <p:style>
          <a:lnRef idx="2">
            <a:schemeClr val="accent6"/>
          </a:lnRef>
          <a:fillRef idx="1">
            <a:schemeClr val="lt1"/>
          </a:fillRef>
          <a:effectRef idx="0">
            <a:schemeClr val="accent6"/>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grpSp>
        <p:nvGrpSpPr>
          <p:cNvPr id="15" name="Group 14"/>
          <p:cNvGrpSpPr/>
          <p:nvPr/>
        </p:nvGrpSpPr>
        <p:grpSpPr>
          <a:xfrm>
            <a:off x="632107" y="2868547"/>
            <a:ext cx="8220079" cy="3538352"/>
            <a:chOff x="1379143" y="3514322"/>
            <a:chExt cx="21814888" cy="8691510"/>
          </a:xfrm>
        </p:grpSpPr>
        <p:sp>
          <p:nvSpPr>
            <p:cNvPr id="16" name="Shape 142"/>
            <p:cNvSpPr/>
            <p:nvPr/>
          </p:nvSpPr>
          <p:spPr>
            <a:xfrm>
              <a:off x="6001487" y="7817880"/>
              <a:ext cx="2418400" cy="8496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buClr>
                  <a:srgbClr val="000000"/>
                </a:buClr>
                <a:buSzPct val="25000"/>
              </a:pPr>
              <a:endParaRPr lang="en" sz="2134" dirty="0">
                <a:latin typeface="Arial"/>
                <a:ea typeface="Arial"/>
                <a:cs typeface="Arial"/>
                <a:sym typeface="Arial"/>
              </a:endParaRPr>
            </a:p>
          </p:txBody>
        </p:sp>
        <p:sp>
          <p:nvSpPr>
            <p:cNvPr id="17" name="Shape 143"/>
            <p:cNvSpPr/>
            <p:nvPr/>
          </p:nvSpPr>
          <p:spPr>
            <a:xfrm>
              <a:off x="19760341" y="8392882"/>
              <a:ext cx="24184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sp>
          <p:nvSpPr>
            <p:cNvPr id="18" name="Shape 144"/>
            <p:cNvSpPr/>
            <p:nvPr/>
          </p:nvSpPr>
          <p:spPr>
            <a:xfrm>
              <a:off x="2278409" y="11262632"/>
              <a:ext cx="24184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666" dirty="0">
                <a:latin typeface="Arial"/>
                <a:ea typeface="Arial"/>
                <a:cs typeface="Arial"/>
                <a:sym typeface="Arial"/>
              </a:endParaRPr>
            </a:p>
          </p:txBody>
        </p:sp>
        <p:sp>
          <p:nvSpPr>
            <p:cNvPr id="19" name="Shape 145"/>
            <p:cNvSpPr/>
            <p:nvPr/>
          </p:nvSpPr>
          <p:spPr>
            <a:xfrm>
              <a:off x="4822421" y="5847952"/>
              <a:ext cx="47768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sp>
          <p:nvSpPr>
            <p:cNvPr id="20" name="Shape 146"/>
            <p:cNvSpPr/>
            <p:nvPr/>
          </p:nvSpPr>
          <p:spPr>
            <a:xfrm>
              <a:off x="11575541" y="7172516"/>
              <a:ext cx="41416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21" name="Shape 147"/>
            <p:cNvCxnSpPr>
              <a:stCxn id="19" idx="3"/>
              <a:endCxn id="20" idx="1"/>
            </p:cNvCxnSpPr>
            <p:nvPr/>
          </p:nvCxnSpPr>
          <p:spPr>
            <a:xfrm>
              <a:off x="9599221" y="6416352"/>
              <a:ext cx="1976320" cy="132456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22" name="Shape 148"/>
            <p:cNvCxnSpPr>
              <a:stCxn id="20" idx="3"/>
              <a:endCxn id="17" idx="1"/>
            </p:cNvCxnSpPr>
            <p:nvPr/>
          </p:nvCxnSpPr>
          <p:spPr>
            <a:xfrm>
              <a:off x="15717141" y="7740917"/>
              <a:ext cx="4043200" cy="112356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3" name="Shape 149"/>
            <p:cNvSpPr/>
            <p:nvPr/>
          </p:nvSpPr>
          <p:spPr>
            <a:xfrm rot="-706">
              <a:off x="1539723" y="7689480"/>
              <a:ext cx="3896000" cy="11072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24" name="Shape 150"/>
            <p:cNvCxnSpPr>
              <a:stCxn id="23" idx="3"/>
              <a:endCxn id="16" idx="1"/>
            </p:cNvCxnSpPr>
            <p:nvPr/>
          </p:nvCxnSpPr>
          <p:spPr>
            <a:xfrm>
              <a:off x="5435723" y="8242680"/>
              <a:ext cx="565764" cy="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25" name="Shape 151"/>
            <p:cNvCxnSpPr>
              <a:stCxn id="23" idx="2"/>
              <a:endCxn id="18" idx="0"/>
            </p:cNvCxnSpPr>
            <p:nvPr/>
          </p:nvCxnSpPr>
          <p:spPr>
            <a:xfrm flipH="1">
              <a:off x="3487609" y="8796680"/>
              <a:ext cx="228" cy="2465952"/>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6" name="Shape 152"/>
            <p:cNvSpPr/>
            <p:nvPr/>
          </p:nvSpPr>
          <p:spPr>
            <a:xfrm rot="-597">
              <a:off x="7296421" y="9392704"/>
              <a:ext cx="4605600" cy="10832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1866" dirty="0">
                <a:latin typeface="Arial"/>
                <a:ea typeface="Arial"/>
                <a:cs typeface="Arial"/>
                <a:sym typeface="Arial"/>
              </a:endParaRPr>
            </a:p>
          </p:txBody>
        </p:sp>
        <p:cxnSp>
          <p:nvCxnSpPr>
            <p:cNvPr id="27" name="Shape 153"/>
            <p:cNvCxnSpPr>
              <a:stCxn id="26" idx="1"/>
              <a:endCxn id="16" idx="2"/>
            </p:cNvCxnSpPr>
            <p:nvPr/>
          </p:nvCxnSpPr>
          <p:spPr>
            <a:xfrm flipH="1" flipV="1">
              <a:off x="7210687" y="8667480"/>
              <a:ext cx="85734" cy="126722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28" name="Shape 155"/>
            <p:cNvSpPr/>
            <p:nvPr/>
          </p:nvSpPr>
          <p:spPr>
            <a:xfrm>
              <a:off x="19611231" y="3611126"/>
              <a:ext cx="2716000" cy="9432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sp>
          <p:nvSpPr>
            <p:cNvPr id="29" name="Shape 156"/>
            <p:cNvSpPr/>
            <p:nvPr/>
          </p:nvSpPr>
          <p:spPr>
            <a:xfrm>
              <a:off x="6001193" y="4494898"/>
              <a:ext cx="2418400" cy="849600"/>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30" name="Shape 157"/>
            <p:cNvCxnSpPr>
              <a:endCxn id="16" idx="0"/>
            </p:cNvCxnSpPr>
            <p:nvPr/>
          </p:nvCxnSpPr>
          <p:spPr>
            <a:xfrm>
              <a:off x="7210687" y="7041880"/>
              <a:ext cx="0" cy="7760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1" name="Shape 158"/>
            <p:cNvCxnSpPr>
              <a:stCxn id="29" idx="2"/>
              <a:endCxn id="19" idx="0"/>
            </p:cNvCxnSpPr>
            <p:nvPr/>
          </p:nvCxnSpPr>
          <p:spPr>
            <a:xfrm>
              <a:off x="7210393" y="5344498"/>
              <a:ext cx="800" cy="5032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2" name="Shape 159"/>
            <p:cNvSpPr/>
            <p:nvPr/>
          </p:nvSpPr>
          <p:spPr>
            <a:xfrm>
              <a:off x="18898431" y="11035804"/>
              <a:ext cx="41416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33" name="Shape 160"/>
            <p:cNvCxnSpPr>
              <a:stCxn id="32" idx="0"/>
              <a:endCxn id="17" idx="2"/>
            </p:cNvCxnSpPr>
            <p:nvPr/>
          </p:nvCxnSpPr>
          <p:spPr>
            <a:xfrm flipV="1">
              <a:off x="20969232" y="9336083"/>
              <a:ext cx="310" cy="1699722"/>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4" name="Shape 161"/>
            <p:cNvCxnSpPr>
              <a:stCxn id="32" idx="1"/>
              <a:endCxn id="18" idx="3"/>
            </p:cNvCxnSpPr>
            <p:nvPr/>
          </p:nvCxnSpPr>
          <p:spPr>
            <a:xfrm flipH="1">
              <a:off x="4696810" y="11604204"/>
              <a:ext cx="14201622" cy="130028"/>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5" name="Shape 162"/>
            <p:cNvSpPr/>
            <p:nvPr/>
          </p:nvSpPr>
          <p:spPr>
            <a:xfrm>
              <a:off x="3214541" y="5611725"/>
              <a:ext cx="1535200" cy="503198"/>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36" name="Shape 163"/>
            <p:cNvCxnSpPr>
              <a:stCxn id="35" idx="5"/>
              <a:endCxn id="19" idx="1"/>
            </p:cNvCxnSpPr>
            <p:nvPr/>
          </p:nvCxnSpPr>
          <p:spPr>
            <a:xfrm>
              <a:off x="4524913" y="6041232"/>
              <a:ext cx="297600" cy="3752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37" name="Shape 164"/>
            <p:cNvCxnSpPr>
              <a:stCxn id="40" idx="0"/>
              <a:endCxn id="20" idx="2"/>
            </p:cNvCxnSpPr>
            <p:nvPr/>
          </p:nvCxnSpPr>
          <p:spPr>
            <a:xfrm flipV="1">
              <a:off x="13646341" y="8309316"/>
              <a:ext cx="0" cy="805964"/>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38" name="Shape 165"/>
            <p:cNvSpPr/>
            <p:nvPr/>
          </p:nvSpPr>
          <p:spPr>
            <a:xfrm>
              <a:off x="1379143" y="6674752"/>
              <a:ext cx="3058400" cy="503200"/>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0" dirty="0">
                <a:latin typeface="Arial"/>
                <a:ea typeface="Arial"/>
                <a:cs typeface="Arial"/>
                <a:sym typeface="Arial"/>
              </a:endParaRPr>
            </a:p>
          </p:txBody>
        </p:sp>
        <p:cxnSp>
          <p:nvCxnSpPr>
            <p:cNvPr id="39" name="Shape 166"/>
            <p:cNvCxnSpPr>
              <a:stCxn id="38" idx="4"/>
              <a:endCxn id="23" idx="0"/>
            </p:cNvCxnSpPr>
            <p:nvPr/>
          </p:nvCxnSpPr>
          <p:spPr>
            <a:xfrm>
              <a:off x="2908344" y="7177952"/>
              <a:ext cx="579266" cy="511528"/>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40" name="Shape 167"/>
            <p:cNvSpPr/>
            <p:nvPr/>
          </p:nvSpPr>
          <p:spPr>
            <a:xfrm>
              <a:off x="12598741" y="9115280"/>
              <a:ext cx="2095200" cy="503200"/>
            </a:xfrm>
            <a:prstGeom prst="flowChartConnector">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buClr>
                  <a:srgbClr val="000000"/>
                </a:buClr>
                <a:buSzPct val="25000"/>
              </a:pPr>
              <a:endParaRPr lang="en" sz="2130" dirty="0">
                <a:latin typeface="Arial"/>
                <a:ea typeface="Arial"/>
                <a:cs typeface="Arial"/>
                <a:sym typeface="Arial"/>
              </a:endParaRPr>
            </a:p>
          </p:txBody>
        </p:sp>
        <p:sp>
          <p:nvSpPr>
            <p:cNvPr id="41" name="Shape 168"/>
            <p:cNvSpPr/>
            <p:nvPr/>
          </p:nvSpPr>
          <p:spPr>
            <a:xfrm>
              <a:off x="11181439" y="3514322"/>
              <a:ext cx="4776800" cy="11368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42" name="Shape 169"/>
            <p:cNvCxnSpPr>
              <a:stCxn id="19" idx="3"/>
              <a:endCxn id="41" idx="1"/>
            </p:cNvCxnSpPr>
            <p:nvPr/>
          </p:nvCxnSpPr>
          <p:spPr>
            <a:xfrm rot="10800000" flipH="1">
              <a:off x="9599222" y="4082752"/>
              <a:ext cx="1582398" cy="233360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43" name="Shape 170"/>
            <p:cNvCxnSpPr>
              <a:stCxn id="41" idx="3"/>
              <a:endCxn id="28" idx="1"/>
            </p:cNvCxnSpPr>
            <p:nvPr/>
          </p:nvCxnSpPr>
          <p:spPr>
            <a:xfrm>
              <a:off x="15958239" y="4082722"/>
              <a:ext cx="3652800" cy="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44" name="Shape 172"/>
            <p:cNvSpPr/>
            <p:nvPr/>
          </p:nvSpPr>
          <p:spPr>
            <a:xfrm>
              <a:off x="11655763" y="5446196"/>
              <a:ext cx="3896000" cy="10200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45" name="Shape 173"/>
            <p:cNvCxnSpPr>
              <a:stCxn id="19" idx="3"/>
              <a:endCxn id="44" idx="1"/>
            </p:cNvCxnSpPr>
            <p:nvPr/>
          </p:nvCxnSpPr>
          <p:spPr>
            <a:xfrm flipV="1">
              <a:off x="9599222" y="5956196"/>
              <a:ext cx="2056542" cy="46015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46" name="Shape 174"/>
            <p:cNvCxnSpPr>
              <a:stCxn id="44" idx="3"/>
              <a:endCxn id="17" idx="1"/>
            </p:cNvCxnSpPr>
            <p:nvPr/>
          </p:nvCxnSpPr>
          <p:spPr>
            <a:xfrm>
              <a:off x="15551764" y="5956197"/>
              <a:ext cx="4208578" cy="2908286"/>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sp>
          <p:nvSpPr>
            <p:cNvPr id="47" name="Shape 175"/>
            <p:cNvSpPr/>
            <p:nvPr/>
          </p:nvSpPr>
          <p:spPr>
            <a:xfrm>
              <a:off x="18744431" y="5906352"/>
              <a:ext cx="4449600" cy="1020000"/>
            </a:xfrm>
            <a:prstGeom prst="diamond">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lIns="243800" tIns="243800" rIns="243800" bIns="243800" anchor="ctr" anchorCtr="0">
              <a:noAutofit/>
            </a:bodyPr>
            <a:lstStyle/>
            <a:p>
              <a:pPr algn="ctr">
                <a:buClr>
                  <a:srgbClr val="000000"/>
                </a:buClr>
                <a:buSzPct val="25000"/>
              </a:pPr>
              <a:endParaRPr lang="en" sz="2134" dirty="0">
                <a:latin typeface="Arial"/>
                <a:ea typeface="Arial"/>
                <a:cs typeface="Arial"/>
                <a:sym typeface="Arial"/>
              </a:endParaRPr>
            </a:p>
          </p:txBody>
        </p:sp>
        <p:cxnSp>
          <p:nvCxnSpPr>
            <p:cNvPr id="48" name="Shape 178"/>
            <p:cNvCxnSpPr>
              <a:stCxn id="47" idx="2"/>
              <a:endCxn id="17" idx="0"/>
            </p:cNvCxnSpPr>
            <p:nvPr/>
          </p:nvCxnSpPr>
          <p:spPr>
            <a:xfrm>
              <a:off x="20969232" y="6926353"/>
              <a:ext cx="310" cy="1466530"/>
            </a:xfrm>
            <a:prstGeom prst="straightConnector1">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49" name="Straight Connector 48"/>
            <p:cNvCxnSpPr>
              <a:stCxn id="47" idx="0"/>
              <a:endCxn id="28" idx="2"/>
            </p:cNvCxnSpPr>
            <p:nvPr/>
          </p:nvCxnSpPr>
          <p:spPr>
            <a:xfrm flipV="1">
              <a:off x="20969231" y="4554327"/>
              <a:ext cx="0" cy="1352026"/>
            </a:xfrm>
            <a:prstGeom prst="line">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cxnSp>
          <p:nvCxnSpPr>
            <p:cNvPr id="50" name="Straight Connector 49"/>
            <p:cNvCxnSpPr>
              <a:stCxn id="26" idx="3"/>
              <a:endCxn id="16" idx="3"/>
            </p:cNvCxnSpPr>
            <p:nvPr/>
          </p:nvCxnSpPr>
          <p:spPr>
            <a:xfrm flipH="1" flipV="1">
              <a:off x="8419887" y="8242680"/>
              <a:ext cx="3482134" cy="1691224"/>
            </a:xfrm>
            <a:prstGeom prst="line">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cxnSp>
      </p:grpSp>
      <p:cxnSp>
        <p:nvCxnSpPr>
          <p:cNvPr id="55" name="Elbow Connector 54"/>
          <p:cNvCxnSpPr>
            <a:stCxn id="51" idx="3"/>
          </p:cNvCxnSpPr>
          <p:nvPr/>
        </p:nvCxnSpPr>
        <p:spPr>
          <a:xfrm>
            <a:off x="9149480" y="4626152"/>
            <a:ext cx="1692691" cy="2019975"/>
          </a:xfrm>
          <a:prstGeom prst="bentConnector2">
            <a:avLst/>
          </a:prstGeom>
          <a:noFill/>
          <a:ln w="57150" cap="flat">
            <a:solidFill>
              <a:srgbClr val="000000"/>
            </a:solidFill>
            <a:prstDash val="solid"/>
            <a:miter lim="4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216246495"/>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Title 209"/>
          <p:cNvSpPr>
            <a:spLocks noGrp="1"/>
          </p:cNvSpPr>
          <p:nvPr>
            <p:ph type="title"/>
          </p:nvPr>
        </p:nvSpPr>
        <p:spPr/>
        <p:txBody>
          <a:bodyPr>
            <a:normAutofit/>
          </a:bodyPr>
          <a:lstStyle/>
          <a:p>
            <a:r>
              <a:rPr lang="en-US" sz="9400" dirty="0" smtClean="0"/>
              <a:t>A </a:t>
            </a:r>
            <a:r>
              <a:rPr lang="en-US" sz="9400" dirty="0" smtClean="0"/>
              <a:t>Tensor </a:t>
            </a:r>
            <a:r>
              <a:rPr lang="en-US" sz="9400" dirty="0" smtClean="0"/>
              <a:t>Map of the Schema</a:t>
            </a:r>
            <a:endParaRPr lang="en-US" sz="9400" dirty="0"/>
          </a:p>
        </p:txBody>
      </p:sp>
      <p:sp>
        <p:nvSpPr>
          <p:cNvPr id="2" name="Slide Number Placeholder 1"/>
          <p:cNvSpPr>
            <a:spLocks noGrp="1"/>
          </p:cNvSpPr>
          <p:nvPr>
            <p:ph type="sldNum" sz="quarter" idx="2"/>
          </p:nvPr>
        </p:nvSpPr>
        <p:spPr/>
        <p:txBody>
          <a:bodyPr/>
          <a:lstStyle/>
          <a:p>
            <a:fld id="{86CB4B4D-7CA3-9044-876B-883B54F8677D}" type="slidenum">
              <a:rPr lang="uk-UA" smtClean="0"/>
              <a:t>13</a:t>
            </a:fld>
            <a:endParaRPr lang="uk-UA"/>
          </a:p>
        </p:txBody>
      </p:sp>
      <p:grpSp>
        <p:nvGrpSpPr>
          <p:cNvPr id="9" name="Group 8"/>
          <p:cNvGrpSpPr/>
          <p:nvPr/>
        </p:nvGrpSpPr>
        <p:grpSpPr>
          <a:xfrm>
            <a:off x="3088433" y="6453051"/>
            <a:ext cx="5486400" cy="5494611"/>
            <a:chOff x="3088433" y="6453051"/>
            <a:chExt cx="5486400" cy="5494611"/>
          </a:xfrm>
        </p:grpSpPr>
        <p:sp>
          <p:nvSpPr>
            <p:cNvPr id="3" name="Rectangle 2"/>
            <p:cNvSpPr/>
            <p:nvPr/>
          </p:nvSpPr>
          <p:spPr>
            <a:xfrm>
              <a:off x="30884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4" name="Rectangle 3"/>
            <p:cNvSpPr/>
            <p:nvPr/>
          </p:nvSpPr>
          <p:spPr>
            <a:xfrm>
              <a:off x="35456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5" name="Rectangle 4"/>
            <p:cNvSpPr/>
            <p:nvPr/>
          </p:nvSpPr>
          <p:spPr>
            <a:xfrm>
              <a:off x="40028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Rectangle 11"/>
            <p:cNvSpPr/>
            <p:nvPr/>
          </p:nvSpPr>
          <p:spPr>
            <a:xfrm>
              <a:off x="44600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 name="Rectangle 12"/>
            <p:cNvSpPr/>
            <p:nvPr/>
          </p:nvSpPr>
          <p:spPr>
            <a:xfrm>
              <a:off x="49172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Rectangle 13"/>
            <p:cNvSpPr/>
            <p:nvPr/>
          </p:nvSpPr>
          <p:spPr>
            <a:xfrm>
              <a:off x="53744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 name="Rectangle 14"/>
            <p:cNvSpPr/>
            <p:nvPr/>
          </p:nvSpPr>
          <p:spPr>
            <a:xfrm>
              <a:off x="58316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 name="Rectangle 15"/>
            <p:cNvSpPr/>
            <p:nvPr/>
          </p:nvSpPr>
          <p:spPr>
            <a:xfrm>
              <a:off x="62888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 name="Rectangle 16"/>
            <p:cNvSpPr/>
            <p:nvPr/>
          </p:nvSpPr>
          <p:spPr>
            <a:xfrm>
              <a:off x="67460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 name="Rectangle 17"/>
            <p:cNvSpPr/>
            <p:nvPr/>
          </p:nvSpPr>
          <p:spPr>
            <a:xfrm>
              <a:off x="72032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9" name="Rectangle 18"/>
            <p:cNvSpPr/>
            <p:nvPr/>
          </p:nvSpPr>
          <p:spPr>
            <a:xfrm>
              <a:off x="76604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0" name="Rectangle 19"/>
            <p:cNvSpPr/>
            <p:nvPr/>
          </p:nvSpPr>
          <p:spPr>
            <a:xfrm>
              <a:off x="8117633" y="64530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3" name="Rectangle 22"/>
            <p:cNvSpPr/>
            <p:nvPr/>
          </p:nvSpPr>
          <p:spPr>
            <a:xfrm>
              <a:off x="30884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4" name="Rectangle 23"/>
            <p:cNvSpPr/>
            <p:nvPr/>
          </p:nvSpPr>
          <p:spPr>
            <a:xfrm>
              <a:off x="35456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5" name="Rectangle 24"/>
            <p:cNvSpPr/>
            <p:nvPr/>
          </p:nvSpPr>
          <p:spPr>
            <a:xfrm>
              <a:off x="40028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6" name="Rectangle 25"/>
            <p:cNvSpPr/>
            <p:nvPr/>
          </p:nvSpPr>
          <p:spPr>
            <a:xfrm>
              <a:off x="44600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7" name="Rectangle 26"/>
            <p:cNvSpPr/>
            <p:nvPr/>
          </p:nvSpPr>
          <p:spPr>
            <a:xfrm>
              <a:off x="49172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8" name="Rectangle 27"/>
            <p:cNvSpPr/>
            <p:nvPr/>
          </p:nvSpPr>
          <p:spPr>
            <a:xfrm>
              <a:off x="53744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9" name="Rectangle 28"/>
            <p:cNvSpPr/>
            <p:nvPr/>
          </p:nvSpPr>
          <p:spPr>
            <a:xfrm>
              <a:off x="58316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30" name="Rectangle 29"/>
            <p:cNvSpPr/>
            <p:nvPr/>
          </p:nvSpPr>
          <p:spPr>
            <a:xfrm>
              <a:off x="62888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31" name="Rectangle 30"/>
            <p:cNvSpPr/>
            <p:nvPr/>
          </p:nvSpPr>
          <p:spPr>
            <a:xfrm>
              <a:off x="67460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32" name="Rectangle 31"/>
            <p:cNvSpPr/>
            <p:nvPr/>
          </p:nvSpPr>
          <p:spPr>
            <a:xfrm>
              <a:off x="72032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33" name="Rectangle 32"/>
            <p:cNvSpPr/>
            <p:nvPr/>
          </p:nvSpPr>
          <p:spPr>
            <a:xfrm>
              <a:off x="76604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34" name="Rectangle 33"/>
            <p:cNvSpPr/>
            <p:nvPr/>
          </p:nvSpPr>
          <p:spPr>
            <a:xfrm>
              <a:off x="8117633" y="6910251"/>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2" name="Rectangle 61"/>
            <p:cNvSpPr/>
            <p:nvPr/>
          </p:nvSpPr>
          <p:spPr>
            <a:xfrm>
              <a:off x="30884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3" name="Rectangle 62"/>
            <p:cNvSpPr/>
            <p:nvPr/>
          </p:nvSpPr>
          <p:spPr>
            <a:xfrm>
              <a:off x="35456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4" name="Rectangle 63"/>
            <p:cNvSpPr/>
            <p:nvPr/>
          </p:nvSpPr>
          <p:spPr>
            <a:xfrm>
              <a:off x="40028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5" name="Rectangle 64"/>
            <p:cNvSpPr/>
            <p:nvPr/>
          </p:nvSpPr>
          <p:spPr>
            <a:xfrm>
              <a:off x="44600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6" name="Rectangle 65"/>
            <p:cNvSpPr/>
            <p:nvPr/>
          </p:nvSpPr>
          <p:spPr>
            <a:xfrm>
              <a:off x="49172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7" name="Rectangle 66"/>
            <p:cNvSpPr/>
            <p:nvPr/>
          </p:nvSpPr>
          <p:spPr>
            <a:xfrm>
              <a:off x="53744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8" name="Rectangle 67"/>
            <p:cNvSpPr/>
            <p:nvPr/>
          </p:nvSpPr>
          <p:spPr>
            <a:xfrm>
              <a:off x="58316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69" name="Rectangle 68"/>
            <p:cNvSpPr/>
            <p:nvPr/>
          </p:nvSpPr>
          <p:spPr>
            <a:xfrm>
              <a:off x="62888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0" name="Rectangle 69"/>
            <p:cNvSpPr/>
            <p:nvPr/>
          </p:nvSpPr>
          <p:spPr>
            <a:xfrm>
              <a:off x="67460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1" name="Rectangle 70"/>
            <p:cNvSpPr/>
            <p:nvPr/>
          </p:nvSpPr>
          <p:spPr>
            <a:xfrm>
              <a:off x="72032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2" name="Rectangle 71"/>
            <p:cNvSpPr/>
            <p:nvPr/>
          </p:nvSpPr>
          <p:spPr>
            <a:xfrm>
              <a:off x="76604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3" name="Rectangle 72"/>
            <p:cNvSpPr/>
            <p:nvPr/>
          </p:nvSpPr>
          <p:spPr>
            <a:xfrm>
              <a:off x="8117633" y="7373049"/>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6" name="Rectangle 75"/>
            <p:cNvSpPr/>
            <p:nvPr/>
          </p:nvSpPr>
          <p:spPr>
            <a:xfrm>
              <a:off x="30884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7" name="Rectangle 76"/>
            <p:cNvSpPr/>
            <p:nvPr/>
          </p:nvSpPr>
          <p:spPr>
            <a:xfrm>
              <a:off x="35456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8" name="Rectangle 77"/>
            <p:cNvSpPr/>
            <p:nvPr/>
          </p:nvSpPr>
          <p:spPr>
            <a:xfrm>
              <a:off x="40028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79" name="Rectangle 78"/>
            <p:cNvSpPr/>
            <p:nvPr/>
          </p:nvSpPr>
          <p:spPr>
            <a:xfrm>
              <a:off x="44600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0" name="Rectangle 79"/>
            <p:cNvSpPr/>
            <p:nvPr/>
          </p:nvSpPr>
          <p:spPr>
            <a:xfrm>
              <a:off x="49172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1" name="Rectangle 80"/>
            <p:cNvSpPr/>
            <p:nvPr/>
          </p:nvSpPr>
          <p:spPr>
            <a:xfrm>
              <a:off x="53744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2" name="Rectangle 81"/>
            <p:cNvSpPr/>
            <p:nvPr/>
          </p:nvSpPr>
          <p:spPr>
            <a:xfrm>
              <a:off x="58316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3" name="Rectangle 82"/>
            <p:cNvSpPr/>
            <p:nvPr/>
          </p:nvSpPr>
          <p:spPr>
            <a:xfrm>
              <a:off x="62888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4" name="Rectangle 83"/>
            <p:cNvSpPr/>
            <p:nvPr/>
          </p:nvSpPr>
          <p:spPr>
            <a:xfrm>
              <a:off x="67460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5" name="Rectangle 84"/>
            <p:cNvSpPr/>
            <p:nvPr/>
          </p:nvSpPr>
          <p:spPr>
            <a:xfrm>
              <a:off x="72032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6" name="Rectangle 85"/>
            <p:cNvSpPr/>
            <p:nvPr/>
          </p:nvSpPr>
          <p:spPr>
            <a:xfrm>
              <a:off x="76604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7" name="Rectangle 86"/>
            <p:cNvSpPr/>
            <p:nvPr/>
          </p:nvSpPr>
          <p:spPr>
            <a:xfrm>
              <a:off x="8117633" y="78337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8" name="Rectangle 87"/>
            <p:cNvSpPr/>
            <p:nvPr/>
          </p:nvSpPr>
          <p:spPr>
            <a:xfrm>
              <a:off x="30884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89" name="Rectangle 88"/>
            <p:cNvSpPr/>
            <p:nvPr/>
          </p:nvSpPr>
          <p:spPr>
            <a:xfrm>
              <a:off x="35456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0" name="Rectangle 89"/>
            <p:cNvSpPr/>
            <p:nvPr/>
          </p:nvSpPr>
          <p:spPr>
            <a:xfrm>
              <a:off x="40028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1" name="Rectangle 90"/>
            <p:cNvSpPr/>
            <p:nvPr/>
          </p:nvSpPr>
          <p:spPr>
            <a:xfrm>
              <a:off x="44600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2" name="Rectangle 91"/>
            <p:cNvSpPr/>
            <p:nvPr/>
          </p:nvSpPr>
          <p:spPr>
            <a:xfrm>
              <a:off x="49172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3" name="Rectangle 92"/>
            <p:cNvSpPr/>
            <p:nvPr/>
          </p:nvSpPr>
          <p:spPr>
            <a:xfrm>
              <a:off x="53744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4" name="Rectangle 93"/>
            <p:cNvSpPr/>
            <p:nvPr/>
          </p:nvSpPr>
          <p:spPr>
            <a:xfrm>
              <a:off x="58316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5" name="Rectangle 94"/>
            <p:cNvSpPr/>
            <p:nvPr/>
          </p:nvSpPr>
          <p:spPr>
            <a:xfrm>
              <a:off x="62888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6" name="Rectangle 95"/>
            <p:cNvSpPr/>
            <p:nvPr/>
          </p:nvSpPr>
          <p:spPr>
            <a:xfrm>
              <a:off x="67460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7" name="Rectangle 96"/>
            <p:cNvSpPr/>
            <p:nvPr/>
          </p:nvSpPr>
          <p:spPr>
            <a:xfrm>
              <a:off x="72032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8" name="Rectangle 97"/>
            <p:cNvSpPr/>
            <p:nvPr/>
          </p:nvSpPr>
          <p:spPr>
            <a:xfrm>
              <a:off x="76604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99" name="Rectangle 98"/>
            <p:cNvSpPr/>
            <p:nvPr/>
          </p:nvSpPr>
          <p:spPr>
            <a:xfrm>
              <a:off x="8117633" y="829099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0" name="Rectangle 99"/>
            <p:cNvSpPr/>
            <p:nvPr/>
          </p:nvSpPr>
          <p:spPr>
            <a:xfrm>
              <a:off x="30884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1" name="Rectangle 100"/>
            <p:cNvSpPr/>
            <p:nvPr/>
          </p:nvSpPr>
          <p:spPr>
            <a:xfrm>
              <a:off x="35456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2" name="Rectangle 101"/>
            <p:cNvSpPr/>
            <p:nvPr/>
          </p:nvSpPr>
          <p:spPr>
            <a:xfrm>
              <a:off x="40028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3" name="Rectangle 102"/>
            <p:cNvSpPr/>
            <p:nvPr/>
          </p:nvSpPr>
          <p:spPr>
            <a:xfrm>
              <a:off x="44600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4" name="Rectangle 103"/>
            <p:cNvSpPr/>
            <p:nvPr/>
          </p:nvSpPr>
          <p:spPr>
            <a:xfrm>
              <a:off x="49172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5" name="Rectangle 104"/>
            <p:cNvSpPr/>
            <p:nvPr/>
          </p:nvSpPr>
          <p:spPr>
            <a:xfrm>
              <a:off x="53744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6" name="Rectangle 105"/>
            <p:cNvSpPr/>
            <p:nvPr/>
          </p:nvSpPr>
          <p:spPr>
            <a:xfrm>
              <a:off x="58316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7" name="Rectangle 106"/>
            <p:cNvSpPr/>
            <p:nvPr/>
          </p:nvSpPr>
          <p:spPr>
            <a:xfrm>
              <a:off x="62888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8" name="Rectangle 107"/>
            <p:cNvSpPr/>
            <p:nvPr/>
          </p:nvSpPr>
          <p:spPr>
            <a:xfrm>
              <a:off x="67460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09" name="Rectangle 108"/>
            <p:cNvSpPr/>
            <p:nvPr/>
          </p:nvSpPr>
          <p:spPr>
            <a:xfrm>
              <a:off x="72032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0" name="Rectangle 109"/>
            <p:cNvSpPr/>
            <p:nvPr/>
          </p:nvSpPr>
          <p:spPr>
            <a:xfrm>
              <a:off x="76604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1" name="Rectangle 110"/>
            <p:cNvSpPr/>
            <p:nvPr/>
          </p:nvSpPr>
          <p:spPr>
            <a:xfrm>
              <a:off x="8117633" y="8741664"/>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3" name="Rectangle 112"/>
            <p:cNvSpPr/>
            <p:nvPr/>
          </p:nvSpPr>
          <p:spPr>
            <a:xfrm>
              <a:off x="30884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4" name="Rectangle 113"/>
            <p:cNvSpPr/>
            <p:nvPr/>
          </p:nvSpPr>
          <p:spPr>
            <a:xfrm>
              <a:off x="35456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5" name="Rectangle 114"/>
            <p:cNvSpPr/>
            <p:nvPr/>
          </p:nvSpPr>
          <p:spPr>
            <a:xfrm>
              <a:off x="40028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6" name="Rectangle 115"/>
            <p:cNvSpPr/>
            <p:nvPr/>
          </p:nvSpPr>
          <p:spPr>
            <a:xfrm>
              <a:off x="44600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7" name="Rectangle 116"/>
            <p:cNvSpPr/>
            <p:nvPr/>
          </p:nvSpPr>
          <p:spPr>
            <a:xfrm>
              <a:off x="49172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8" name="Rectangle 117"/>
            <p:cNvSpPr/>
            <p:nvPr/>
          </p:nvSpPr>
          <p:spPr>
            <a:xfrm>
              <a:off x="53744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19" name="Rectangle 118"/>
            <p:cNvSpPr/>
            <p:nvPr/>
          </p:nvSpPr>
          <p:spPr>
            <a:xfrm>
              <a:off x="58316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0" name="Rectangle 119"/>
            <p:cNvSpPr/>
            <p:nvPr/>
          </p:nvSpPr>
          <p:spPr>
            <a:xfrm>
              <a:off x="62888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1" name="Rectangle 120"/>
            <p:cNvSpPr/>
            <p:nvPr/>
          </p:nvSpPr>
          <p:spPr>
            <a:xfrm>
              <a:off x="67460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2" name="Rectangle 121"/>
            <p:cNvSpPr/>
            <p:nvPr/>
          </p:nvSpPr>
          <p:spPr>
            <a:xfrm>
              <a:off x="72032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3" name="Rectangle 122"/>
            <p:cNvSpPr/>
            <p:nvPr/>
          </p:nvSpPr>
          <p:spPr>
            <a:xfrm>
              <a:off x="76604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4" name="Rectangle 123"/>
            <p:cNvSpPr/>
            <p:nvPr/>
          </p:nvSpPr>
          <p:spPr>
            <a:xfrm>
              <a:off x="8117633" y="92044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5" name="Rectangle 124"/>
            <p:cNvSpPr/>
            <p:nvPr/>
          </p:nvSpPr>
          <p:spPr>
            <a:xfrm>
              <a:off x="30884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6" name="Rectangle 125"/>
            <p:cNvSpPr/>
            <p:nvPr/>
          </p:nvSpPr>
          <p:spPr>
            <a:xfrm>
              <a:off x="35456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7" name="Rectangle 126"/>
            <p:cNvSpPr/>
            <p:nvPr/>
          </p:nvSpPr>
          <p:spPr>
            <a:xfrm>
              <a:off x="40028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8" name="Rectangle 127"/>
            <p:cNvSpPr/>
            <p:nvPr/>
          </p:nvSpPr>
          <p:spPr>
            <a:xfrm>
              <a:off x="44600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9" name="Rectangle 128"/>
            <p:cNvSpPr/>
            <p:nvPr/>
          </p:nvSpPr>
          <p:spPr>
            <a:xfrm>
              <a:off x="49172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0" name="Rectangle 129"/>
            <p:cNvSpPr/>
            <p:nvPr/>
          </p:nvSpPr>
          <p:spPr>
            <a:xfrm>
              <a:off x="53744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1" name="Rectangle 130"/>
            <p:cNvSpPr/>
            <p:nvPr/>
          </p:nvSpPr>
          <p:spPr>
            <a:xfrm>
              <a:off x="58316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2" name="Rectangle 131"/>
            <p:cNvSpPr/>
            <p:nvPr/>
          </p:nvSpPr>
          <p:spPr>
            <a:xfrm>
              <a:off x="62888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3" name="Rectangle 132"/>
            <p:cNvSpPr/>
            <p:nvPr/>
          </p:nvSpPr>
          <p:spPr>
            <a:xfrm>
              <a:off x="67460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4" name="Rectangle 133"/>
            <p:cNvSpPr/>
            <p:nvPr/>
          </p:nvSpPr>
          <p:spPr>
            <a:xfrm>
              <a:off x="72032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5" name="Rectangle 134"/>
            <p:cNvSpPr/>
            <p:nvPr/>
          </p:nvSpPr>
          <p:spPr>
            <a:xfrm>
              <a:off x="76604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6" name="Rectangle 135"/>
            <p:cNvSpPr/>
            <p:nvPr/>
          </p:nvSpPr>
          <p:spPr>
            <a:xfrm>
              <a:off x="8117633" y="9661662"/>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grpSp>
          <p:nvGrpSpPr>
            <p:cNvPr id="8" name="Group 7"/>
            <p:cNvGrpSpPr/>
            <p:nvPr/>
          </p:nvGrpSpPr>
          <p:grpSpPr>
            <a:xfrm>
              <a:off x="3088433" y="10113264"/>
              <a:ext cx="5486400" cy="457200"/>
              <a:chOff x="3088433" y="10124460"/>
              <a:chExt cx="5486400" cy="457200"/>
            </a:xfrm>
          </p:grpSpPr>
          <p:sp>
            <p:nvSpPr>
              <p:cNvPr id="137" name="Rectangle 136"/>
              <p:cNvSpPr/>
              <p:nvPr/>
            </p:nvSpPr>
            <p:spPr>
              <a:xfrm>
                <a:off x="30884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8" name="Rectangle 137"/>
              <p:cNvSpPr/>
              <p:nvPr/>
            </p:nvSpPr>
            <p:spPr>
              <a:xfrm>
                <a:off x="35456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9" name="Rectangle 138"/>
              <p:cNvSpPr/>
              <p:nvPr/>
            </p:nvSpPr>
            <p:spPr>
              <a:xfrm>
                <a:off x="40028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0" name="Rectangle 139"/>
              <p:cNvSpPr/>
              <p:nvPr/>
            </p:nvSpPr>
            <p:spPr>
              <a:xfrm>
                <a:off x="44600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1" name="Rectangle 140"/>
              <p:cNvSpPr/>
              <p:nvPr/>
            </p:nvSpPr>
            <p:spPr>
              <a:xfrm>
                <a:off x="49172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2" name="Rectangle 141"/>
              <p:cNvSpPr/>
              <p:nvPr/>
            </p:nvSpPr>
            <p:spPr>
              <a:xfrm>
                <a:off x="53744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3" name="Rectangle 142"/>
              <p:cNvSpPr/>
              <p:nvPr/>
            </p:nvSpPr>
            <p:spPr>
              <a:xfrm>
                <a:off x="58316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4" name="Rectangle 143"/>
              <p:cNvSpPr/>
              <p:nvPr/>
            </p:nvSpPr>
            <p:spPr>
              <a:xfrm>
                <a:off x="62888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5" name="Rectangle 144"/>
              <p:cNvSpPr/>
              <p:nvPr/>
            </p:nvSpPr>
            <p:spPr>
              <a:xfrm>
                <a:off x="67460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6" name="Rectangle 145"/>
              <p:cNvSpPr/>
              <p:nvPr/>
            </p:nvSpPr>
            <p:spPr>
              <a:xfrm>
                <a:off x="72032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7" name="Rectangle 146"/>
              <p:cNvSpPr/>
              <p:nvPr/>
            </p:nvSpPr>
            <p:spPr>
              <a:xfrm>
                <a:off x="76604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48" name="Rectangle 147"/>
              <p:cNvSpPr/>
              <p:nvPr/>
            </p:nvSpPr>
            <p:spPr>
              <a:xfrm>
                <a:off x="8117633" y="10124460"/>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grpSp>
        <p:grpSp>
          <p:nvGrpSpPr>
            <p:cNvPr id="7" name="Group 6"/>
            <p:cNvGrpSpPr/>
            <p:nvPr/>
          </p:nvGrpSpPr>
          <p:grpSpPr>
            <a:xfrm>
              <a:off x="3088433" y="10570464"/>
              <a:ext cx="5486400" cy="1377198"/>
              <a:chOff x="3088433" y="10599387"/>
              <a:chExt cx="5486400" cy="1377198"/>
            </a:xfrm>
          </p:grpSpPr>
          <p:sp>
            <p:nvSpPr>
              <p:cNvPr id="150" name="Rectangle 149"/>
              <p:cNvSpPr/>
              <p:nvPr/>
            </p:nvSpPr>
            <p:spPr>
              <a:xfrm>
                <a:off x="30884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1" name="Rectangle 150"/>
              <p:cNvSpPr/>
              <p:nvPr/>
            </p:nvSpPr>
            <p:spPr>
              <a:xfrm>
                <a:off x="35456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2" name="Rectangle 151"/>
              <p:cNvSpPr/>
              <p:nvPr/>
            </p:nvSpPr>
            <p:spPr>
              <a:xfrm>
                <a:off x="40028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3" name="Rectangle 152"/>
              <p:cNvSpPr/>
              <p:nvPr/>
            </p:nvSpPr>
            <p:spPr>
              <a:xfrm>
                <a:off x="44600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4" name="Rectangle 153"/>
              <p:cNvSpPr/>
              <p:nvPr/>
            </p:nvSpPr>
            <p:spPr>
              <a:xfrm>
                <a:off x="49172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5" name="Rectangle 154"/>
              <p:cNvSpPr/>
              <p:nvPr/>
            </p:nvSpPr>
            <p:spPr>
              <a:xfrm>
                <a:off x="53744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6" name="Rectangle 155"/>
              <p:cNvSpPr/>
              <p:nvPr/>
            </p:nvSpPr>
            <p:spPr>
              <a:xfrm>
                <a:off x="58316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7" name="Rectangle 156"/>
              <p:cNvSpPr/>
              <p:nvPr/>
            </p:nvSpPr>
            <p:spPr>
              <a:xfrm>
                <a:off x="62888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8" name="Rectangle 157"/>
              <p:cNvSpPr/>
              <p:nvPr/>
            </p:nvSpPr>
            <p:spPr>
              <a:xfrm>
                <a:off x="67460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9" name="Rectangle 158"/>
              <p:cNvSpPr/>
              <p:nvPr/>
            </p:nvSpPr>
            <p:spPr>
              <a:xfrm>
                <a:off x="72032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0" name="Rectangle 159"/>
              <p:cNvSpPr/>
              <p:nvPr/>
            </p:nvSpPr>
            <p:spPr>
              <a:xfrm>
                <a:off x="76604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1" name="Rectangle 160"/>
              <p:cNvSpPr/>
              <p:nvPr/>
            </p:nvSpPr>
            <p:spPr>
              <a:xfrm>
                <a:off x="8117633" y="105993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2" name="Rectangle 161"/>
              <p:cNvSpPr/>
              <p:nvPr/>
            </p:nvSpPr>
            <p:spPr>
              <a:xfrm>
                <a:off x="30884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3" name="Rectangle 162"/>
              <p:cNvSpPr/>
              <p:nvPr/>
            </p:nvSpPr>
            <p:spPr>
              <a:xfrm>
                <a:off x="35456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4" name="Rectangle 163"/>
              <p:cNvSpPr/>
              <p:nvPr/>
            </p:nvSpPr>
            <p:spPr>
              <a:xfrm>
                <a:off x="40028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5" name="Rectangle 164"/>
              <p:cNvSpPr/>
              <p:nvPr/>
            </p:nvSpPr>
            <p:spPr>
              <a:xfrm>
                <a:off x="44600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6" name="Rectangle 165"/>
              <p:cNvSpPr/>
              <p:nvPr/>
            </p:nvSpPr>
            <p:spPr>
              <a:xfrm>
                <a:off x="49172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7" name="Rectangle 166"/>
              <p:cNvSpPr/>
              <p:nvPr/>
            </p:nvSpPr>
            <p:spPr>
              <a:xfrm>
                <a:off x="53744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8" name="Rectangle 167"/>
              <p:cNvSpPr/>
              <p:nvPr/>
            </p:nvSpPr>
            <p:spPr>
              <a:xfrm>
                <a:off x="58316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9" name="Rectangle 168"/>
              <p:cNvSpPr/>
              <p:nvPr/>
            </p:nvSpPr>
            <p:spPr>
              <a:xfrm>
                <a:off x="62888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0" name="Rectangle 169"/>
              <p:cNvSpPr/>
              <p:nvPr/>
            </p:nvSpPr>
            <p:spPr>
              <a:xfrm>
                <a:off x="67460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1" name="Rectangle 170"/>
              <p:cNvSpPr/>
              <p:nvPr/>
            </p:nvSpPr>
            <p:spPr>
              <a:xfrm>
                <a:off x="72032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2" name="Rectangle 171"/>
              <p:cNvSpPr/>
              <p:nvPr/>
            </p:nvSpPr>
            <p:spPr>
              <a:xfrm>
                <a:off x="76604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3" name="Rectangle 172"/>
              <p:cNvSpPr/>
              <p:nvPr/>
            </p:nvSpPr>
            <p:spPr>
              <a:xfrm>
                <a:off x="8117633" y="11056587"/>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4" name="Rectangle 173"/>
              <p:cNvSpPr/>
              <p:nvPr/>
            </p:nvSpPr>
            <p:spPr>
              <a:xfrm>
                <a:off x="30884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5" name="Rectangle 174"/>
              <p:cNvSpPr/>
              <p:nvPr/>
            </p:nvSpPr>
            <p:spPr>
              <a:xfrm>
                <a:off x="35456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6" name="Rectangle 175"/>
              <p:cNvSpPr/>
              <p:nvPr/>
            </p:nvSpPr>
            <p:spPr>
              <a:xfrm>
                <a:off x="40028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7" name="Rectangle 176"/>
              <p:cNvSpPr/>
              <p:nvPr/>
            </p:nvSpPr>
            <p:spPr>
              <a:xfrm>
                <a:off x="44600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8" name="Rectangle 177"/>
              <p:cNvSpPr/>
              <p:nvPr/>
            </p:nvSpPr>
            <p:spPr>
              <a:xfrm>
                <a:off x="49172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79" name="Rectangle 178"/>
              <p:cNvSpPr/>
              <p:nvPr/>
            </p:nvSpPr>
            <p:spPr>
              <a:xfrm>
                <a:off x="53744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0" name="Rectangle 179"/>
              <p:cNvSpPr/>
              <p:nvPr/>
            </p:nvSpPr>
            <p:spPr>
              <a:xfrm>
                <a:off x="58316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1" name="Rectangle 180"/>
              <p:cNvSpPr/>
              <p:nvPr/>
            </p:nvSpPr>
            <p:spPr>
              <a:xfrm>
                <a:off x="62888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2" name="Rectangle 181"/>
              <p:cNvSpPr/>
              <p:nvPr/>
            </p:nvSpPr>
            <p:spPr>
              <a:xfrm>
                <a:off x="67460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3" name="Rectangle 182"/>
              <p:cNvSpPr/>
              <p:nvPr/>
            </p:nvSpPr>
            <p:spPr>
              <a:xfrm>
                <a:off x="72032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4" name="Rectangle 183"/>
              <p:cNvSpPr/>
              <p:nvPr/>
            </p:nvSpPr>
            <p:spPr>
              <a:xfrm>
                <a:off x="76604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85" name="Rectangle 184"/>
              <p:cNvSpPr/>
              <p:nvPr/>
            </p:nvSpPr>
            <p:spPr>
              <a:xfrm>
                <a:off x="8117633" y="11519385"/>
                <a:ext cx="457200" cy="457200"/>
              </a:xfrm>
              <a:prstGeom prst="rect">
                <a:avLst/>
              </a:prstGeom>
              <a:no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grpSp>
      </p:grpSp>
      <p:sp>
        <p:nvSpPr>
          <p:cNvPr id="188" name="TextBox 187"/>
          <p:cNvSpPr txBox="1"/>
          <p:nvPr/>
        </p:nvSpPr>
        <p:spPr>
          <a:xfrm>
            <a:off x="849086" y="6368450"/>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C.Department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89" name="TextBox 188"/>
          <p:cNvSpPr txBox="1"/>
          <p:nvPr/>
        </p:nvSpPr>
        <p:spPr>
          <a:xfrm>
            <a:off x="851419" y="6826276"/>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C.Number</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0" name="TextBox 189"/>
          <p:cNvSpPr txBox="1"/>
          <p:nvPr/>
        </p:nvSpPr>
        <p:spPr>
          <a:xfrm>
            <a:off x="849086" y="7283476"/>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1" name="TextBox 190"/>
          <p:cNvSpPr txBox="1"/>
          <p:nvPr/>
        </p:nvSpPr>
        <p:spPr>
          <a:xfrm>
            <a:off x="849086" y="7740676"/>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C.Course_ID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6" name="TextBox 195"/>
          <p:cNvSpPr txBox="1"/>
          <p:nvPr/>
        </p:nvSpPr>
        <p:spPr>
          <a:xfrm rot="18163677">
            <a:off x="2595829" y="5281387"/>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C.Department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7" name="TextBox 196"/>
          <p:cNvSpPr txBox="1"/>
          <p:nvPr/>
        </p:nvSpPr>
        <p:spPr>
          <a:xfrm rot="18163677">
            <a:off x="3174740" y="5300426"/>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C.Number</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8" name="TextBox 197"/>
          <p:cNvSpPr txBox="1"/>
          <p:nvPr/>
        </p:nvSpPr>
        <p:spPr>
          <a:xfrm rot="18163677">
            <a:off x="3701507" y="5269934"/>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99" name="TextBox 198"/>
          <p:cNvSpPr txBox="1"/>
          <p:nvPr/>
        </p:nvSpPr>
        <p:spPr>
          <a:xfrm rot="18163677">
            <a:off x="4187528" y="5282143"/>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C.Course_ID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0" name="TextBox 199"/>
          <p:cNvSpPr txBox="1"/>
          <p:nvPr/>
        </p:nvSpPr>
        <p:spPr>
          <a:xfrm rot="5400000">
            <a:off x="1483567" y="8847830"/>
            <a:ext cx="1371600"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is-IS" sz="5000" b="0" i="0" u="none" strike="noStrike" cap="none" spc="0" normalizeH="0" baseline="0" dirty="0" smtClean="0">
                <a:ln>
                  <a:noFill/>
                </a:ln>
                <a:solidFill>
                  <a:srgbClr val="000000"/>
                </a:solidFill>
                <a:effectLst/>
                <a:uFillTx/>
                <a:latin typeface="+mn-lt"/>
                <a:ea typeface="+mn-ea"/>
                <a:cs typeface="+mn-cs"/>
                <a:sym typeface="Helvetica Light"/>
              </a:rPr>
              <a:t>…</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1" name="TextBox 200"/>
          <p:cNvSpPr txBox="1"/>
          <p:nvPr/>
        </p:nvSpPr>
        <p:spPr>
          <a:xfrm rot="18163677">
            <a:off x="6538011" y="5261881"/>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I.Instructor_ID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2" name="TextBox 201"/>
          <p:cNvSpPr txBox="1"/>
          <p:nvPr/>
        </p:nvSpPr>
        <p:spPr>
          <a:xfrm rot="18163677">
            <a:off x="7116922" y="5280920"/>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sz="2400" dirty="0" err="1" smtClean="0"/>
              <a:t>I</a:t>
            </a: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.Uniqname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3" name="TextBox 202"/>
          <p:cNvSpPr txBox="1"/>
          <p:nvPr/>
        </p:nvSpPr>
        <p:spPr>
          <a:xfrm rot="18163677">
            <a:off x="7643689" y="5250428"/>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I.Name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4" name="TextBox 203"/>
          <p:cNvSpPr txBox="1"/>
          <p:nvPr/>
        </p:nvSpPr>
        <p:spPr>
          <a:xfrm>
            <a:off x="948225" y="10599387"/>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I.Instructor_ID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5" name="TextBox 204"/>
          <p:cNvSpPr txBox="1"/>
          <p:nvPr/>
        </p:nvSpPr>
        <p:spPr>
          <a:xfrm>
            <a:off x="950558" y="11057213"/>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I.Uniqname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6" name="TextBox 205"/>
          <p:cNvSpPr txBox="1"/>
          <p:nvPr/>
        </p:nvSpPr>
        <p:spPr>
          <a:xfrm>
            <a:off x="948225" y="11514413"/>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2400" dirty="0" err="1"/>
              <a:t>I</a:t>
            </a: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.Name</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07" name="TextBox 206"/>
          <p:cNvSpPr txBox="1"/>
          <p:nvPr/>
        </p:nvSpPr>
        <p:spPr>
          <a:xfrm>
            <a:off x="5657456" y="5709626"/>
            <a:ext cx="1371600"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is-IS" sz="5000" b="0" i="0" u="none" strike="noStrike" cap="none" spc="0" normalizeH="0" baseline="0" dirty="0" smtClean="0">
                <a:ln>
                  <a:noFill/>
                </a:ln>
                <a:solidFill>
                  <a:srgbClr val="000000"/>
                </a:solidFill>
                <a:effectLst/>
                <a:uFillTx/>
                <a:latin typeface="+mn-lt"/>
                <a:ea typeface="+mn-ea"/>
                <a:cs typeface="+mn-cs"/>
                <a:sym typeface="Helvetica Light"/>
              </a:rPr>
              <a:t>…</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grpSp>
        <p:nvGrpSpPr>
          <p:cNvPr id="43" name="Group 42"/>
          <p:cNvGrpSpPr/>
          <p:nvPr/>
        </p:nvGrpSpPr>
        <p:grpSpPr>
          <a:xfrm>
            <a:off x="14943797" y="4860548"/>
            <a:ext cx="457200" cy="3660658"/>
            <a:chOff x="14052659" y="4462081"/>
            <a:chExt cx="457200" cy="3660658"/>
          </a:xfrm>
        </p:grpSpPr>
        <p:sp>
          <p:nvSpPr>
            <p:cNvPr id="303" name="Rectangle 302"/>
            <p:cNvSpPr/>
            <p:nvPr/>
          </p:nvSpPr>
          <p:spPr>
            <a:xfrm>
              <a:off x="14052659" y="4462081"/>
              <a:ext cx="457200" cy="457200"/>
            </a:xfrm>
            <a:prstGeom prst="rect">
              <a:avLst/>
            </a:prstGeom>
            <a:solidFill>
              <a:schemeClr val="accent2">
                <a:lumMod val="60000"/>
                <a:lumOff val="4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2000" dirty="0">
                  <a:solidFill>
                    <a:schemeClr val="tx1"/>
                  </a:solidFill>
                </a:rPr>
                <a:t>1</a:t>
              </a:r>
              <a:endParaRPr kumimoji="0" lang="en-US" sz="2000" b="0" i="0" u="none" strike="noStrike" cap="none" spc="0" normalizeH="0" baseline="0" dirty="0">
                <a:ln>
                  <a:noFill/>
                </a:ln>
                <a:solidFill>
                  <a:schemeClr val="tx1"/>
                </a:solidFill>
                <a:effectLst/>
                <a:uFillTx/>
                <a:latin typeface="+mn-lt"/>
                <a:ea typeface="+mn-ea"/>
                <a:cs typeface="+mn-cs"/>
                <a:sym typeface="Helvetica Light"/>
              </a:endParaRPr>
            </a:p>
          </p:txBody>
        </p:sp>
        <p:sp>
          <p:nvSpPr>
            <p:cNvPr id="304" name="Rectangle 303"/>
            <p:cNvSpPr/>
            <p:nvPr/>
          </p:nvSpPr>
          <p:spPr>
            <a:xfrm>
              <a:off x="14052659" y="4919282"/>
              <a:ext cx="457200" cy="457200"/>
            </a:xfrm>
            <a:prstGeom prst="rect">
              <a:avLst/>
            </a:prstGeom>
            <a:solidFill>
              <a:schemeClr val="accent2">
                <a:lumMod val="60000"/>
                <a:lumOff val="4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a:solidFill>
                    <a:schemeClr val="tx1"/>
                  </a:solidFill>
                </a:rPr>
                <a:t>1</a:t>
              </a:r>
            </a:p>
          </p:txBody>
        </p:sp>
        <p:sp>
          <p:nvSpPr>
            <p:cNvPr id="305" name="Rectangle 304"/>
            <p:cNvSpPr/>
            <p:nvPr/>
          </p:nvSpPr>
          <p:spPr>
            <a:xfrm>
              <a:off x="14052659" y="5382080"/>
              <a:ext cx="457200" cy="452046"/>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smtClean="0">
                  <a:solidFill>
                    <a:schemeClr val="tx1"/>
                  </a:solidFill>
                </a:rPr>
                <a:t>0</a:t>
              </a:r>
              <a:endParaRPr lang="en-US" sz="2000" dirty="0">
                <a:solidFill>
                  <a:schemeClr val="tx1"/>
                </a:solidFill>
              </a:endParaRPr>
            </a:p>
          </p:txBody>
        </p:sp>
        <p:sp>
          <p:nvSpPr>
            <p:cNvPr id="306" name="Rectangle 305"/>
            <p:cNvSpPr/>
            <p:nvPr/>
          </p:nvSpPr>
          <p:spPr>
            <a:xfrm>
              <a:off x="14052659" y="5842826"/>
              <a:ext cx="457200" cy="452046"/>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smtClean="0">
                  <a:solidFill>
                    <a:schemeClr val="tx1"/>
                  </a:solidFill>
                </a:rPr>
                <a:t>0</a:t>
              </a:r>
              <a:endParaRPr lang="en-US" sz="2000" dirty="0">
                <a:solidFill>
                  <a:schemeClr val="tx1"/>
                </a:solidFill>
              </a:endParaRPr>
            </a:p>
          </p:txBody>
        </p:sp>
        <p:sp>
          <p:nvSpPr>
            <p:cNvPr id="307" name="Rectangle 306"/>
            <p:cNvSpPr/>
            <p:nvPr/>
          </p:nvSpPr>
          <p:spPr>
            <a:xfrm>
              <a:off x="14052659" y="6300026"/>
              <a:ext cx="457200" cy="452046"/>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a:solidFill>
                    <a:schemeClr val="tx1"/>
                  </a:solidFill>
                </a:rPr>
                <a:t>0</a:t>
              </a:r>
            </a:p>
          </p:txBody>
        </p:sp>
        <p:sp>
          <p:nvSpPr>
            <p:cNvPr id="308" name="Rectangle 307"/>
            <p:cNvSpPr/>
            <p:nvPr/>
          </p:nvSpPr>
          <p:spPr>
            <a:xfrm>
              <a:off x="14052659" y="6750695"/>
              <a:ext cx="457200" cy="452046"/>
            </a:xfrm>
            <a:prstGeom prst="rect">
              <a:avLst/>
            </a:prstGeom>
            <a:solidFill>
              <a:schemeClr val="accent2">
                <a:lumMod val="60000"/>
                <a:lumOff val="4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smtClean="0">
                  <a:solidFill>
                    <a:schemeClr val="tx1"/>
                  </a:solidFill>
                </a:rPr>
                <a:t>1</a:t>
              </a:r>
              <a:endParaRPr lang="en-US" sz="2000" dirty="0">
                <a:solidFill>
                  <a:schemeClr val="tx1"/>
                </a:solidFill>
              </a:endParaRPr>
            </a:p>
          </p:txBody>
        </p:sp>
        <p:sp>
          <p:nvSpPr>
            <p:cNvPr id="309" name="Rectangle 308"/>
            <p:cNvSpPr/>
            <p:nvPr/>
          </p:nvSpPr>
          <p:spPr>
            <a:xfrm>
              <a:off x="14052659" y="7213493"/>
              <a:ext cx="457200" cy="452046"/>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a:solidFill>
                    <a:schemeClr val="tx1"/>
                  </a:solidFill>
                </a:rPr>
                <a:t>0</a:t>
              </a:r>
            </a:p>
          </p:txBody>
        </p:sp>
        <p:sp>
          <p:nvSpPr>
            <p:cNvPr id="310" name="Rectangle 309"/>
            <p:cNvSpPr/>
            <p:nvPr/>
          </p:nvSpPr>
          <p:spPr>
            <a:xfrm>
              <a:off x="14052659" y="7670693"/>
              <a:ext cx="457200" cy="452046"/>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sz="2000" dirty="0" smtClean="0">
                  <a:solidFill>
                    <a:schemeClr val="tx1"/>
                  </a:solidFill>
                </a:rPr>
                <a:t>0</a:t>
              </a:r>
              <a:endParaRPr lang="en-US" sz="2000" dirty="0">
                <a:solidFill>
                  <a:schemeClr val="tx1"/>
                </a:solidFill>
              </a:endParaRPr>
            </a:p>
          </p:txBody>
        </p:sp>
      </p:grpSp>
      <p:grpSp>
        <p:nvGrpSpPr>
          <p:cNvPr id="49" name="Group 48"/>
          <p:cNvGrpSpPr/>
          <p:nvPr/>
        </p:nvGrpSpPr>
        <p:grpSpPr>
          <a:xfrm>
            <a:off x="15416822" y="4663912"/>
            <a:ext cx="5852007" cy="3918849"/>
            <a:chOff x="15379499" y="4225981"/>
            <a:chExt cx="5852007" cy="3918849"/>
          </a:xfrm>
        </p:grpSpPr>
        <p:grpSp>
          <p:nvGrpSpPr>
            <p:cNvPr id="286" name="Group 285"/>
            <p:cNvGrpSpPr/>
            <p:nvPr/>
          </p:nvGrpSpPr>
          <p:grpSpPr>
            <a:xfrm>
              <a:off x="15379499" y="4225981"/>
              <a:ext cx="5843017" cy="2963275"/>
              <a:chOff x="11813312" y="4190238"/>
              <a:chExt cx="2501756" cy="2963275"/>
            </a:xfrm>
          </p:grpSpPr>
          <p:sp>
            <p:nvSpPr>
              <p:cNvPr id="295" name="TextBox 294"/>
              <p:cNvSpPr txBox="1"/>
              <p:nvPr/>
            </p:nvSpPr>
            <p:spPr>
              <a:xfrm>
                <a:off x="11813312" y="4190238"/>
                <a:ext cx="2188028" cy="8829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C.Course_ID</a:t>
                </a:r>
                <a:r>
                  <a:rPr kumimoji="0" lang="en-US" sz="2400" b="0" i="0" u="none" strike="noStrike" cap="none" spc="0" normalizeH="0" baseline="0" dirty="0" smtClean="0">
                    <a:ln>
                      <a:noFill/>
                    </a:ln>
                    <a:solidFill>
                      <a:srgbClr val="000000"/>
                    </a:solidFill>
                    <a:effectLst/>
                    <a:uFillTx/>
                    <a:latin typeface="+mn-lt"/>
                    <a:ea typeface="+mn-ea"/>
                    <a:cs typeface="+mn-cs"/>
                    <a:sym typeface="Helvetica Light"/>
                  </a:rPr>
                  <a:t> = </a:t>
                </a: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CO.Course_ID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96" name="TextBox 295"/>
              <p:cNvSpPr txBox="1"/>
              <p:nvPr/>
            </p:nvSpPr>
            <p:spPr>
              <a:xfrm>
                <a:off x="11815644" y="4832730"/>
                <a:ext cx="2188028"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CO.Offering_ID</a:t>
                </a:r>
                <a:r>
                  <a:rPr kumimoji="0" lang="en-US" sz="2400" b="0" i="0" u="none" strike="noStrike" cap="none" spc="0" normalizeH="0" baseline="0" dirty="0" smtClean="0">
                    <a:ln>
                      <a:noFill/>
                    </a:ln>
                    <a:solidFill>
                      <a:srgbClr val="000000"/>
                    </a:solidFill>
                    <a:effectLst/>
                    <a:uFillTx/>
                    <a:latin typeface="+mn-lt"/>
                    <a:ea typeface="+mn-ea"/>
                    <a:cs typeface="+mn-cs"/>
                    <a:sym typeface="Helvetica Light"/>
                  </a:rPr>
                  <a:t> = </a:t>
                </a: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OI.Offering_ID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97" name="TextBox 296"/>
              <p:cNvSpPr txBox="1"/>
              <p:nvPr/>
            </p:nvSpPr>
            <p:spPr>
              <a:xfrm>
                <a:off x="11815644" y="5309804"/>
                <a:ext cx="2400284"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CO.Semester</a:t>
                </a:r>
                <a:r>
                  <a:rPr kumimoji="0" lang="en-US" sz="2400" b="0" i="0" u="none" strike="noStrike" cap="none" spc="0" normalizeH="0" baseline="0" dirty="0" smtClean="0">
                    <a:ln>
                      <a:noFill/>
                    </a:ln>
                    <a:solidFill>
                      <a:srgbClr val="000000"/>
                    </a:solidFill>
                    <a:effectLst/>
                    <a:uFillTx/>
                    <a:latin typeface="+mn-lt"/>
                    <a:ea typeface="+mn-ea"/>
                    <a:cs typeface="+mn-cs"/>
                    <a:sym typeface="Helvetica Light"/>
                  </a:rPr>
                  <a:t> = </a:t>
                </a:r>
                <a:r>
                  <a:rPr kumimoji="0" lang="en-US" sz="2400" b="0" i="0" u="none" strike="noStrike" cap="none" spc="0" normalizeH="0" baseline="0" dirty="0" err="1" smtClean="0">
                    <a:ln>
                      <a:noFill/>
                    </a:ln>
                    <a:solidFill>
                      <a:srgbClr val="000000"/>
                    </a:solidFill>
                    <a:effectLst/>
                    <a:uFillTx/>
                    <a:latin typeface="+mn-lt"/>
                    <a:ea typeface="+mn-ea"/>
                    <a:cs typeface="+mn-cs"/>
                    <a:sym typeface="Helvetica Light"/>
                  </a:rPr>
                  <a:t>S.Semester_ID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99" name="TextBox 298"/>
              <p:cNvSpPr txBox="1"/>
              <p:nvPr/>
            </p:nvSpPr>
            <p:spPr>
              <a:xfrm rot="5400000">
                <a:off x="12429158" y="6036478"/>
                <a:ext cx="711018" cy="39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is-IS" sz="5000" b="0" i="0" u="none" strike="noStrike" cap="none" spc="0" normalizeH="0" baseline="0" dirty="0" smtClean="0">
                    <a:ln>
                      <a:noFill/>
                    </a:ln>
                    <a:solidFill>
                      <a:srgbClr val="000000"/>
                    </a:solidFill>
                    <a:effectLst/>
                    <a:uFillTx/>
                    <a:latin typeface="+mn-lt"/>
                    <a:ea typeface="+mn-ea"/>
                    <a:cs typeface="+mn-cs"/>
                    <a:sym typeface="Helvetica Light"/>
                  </a:rPr>
                  <a:t>…</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01" name="TextBox 300"/>
              <p:cNvSpPr txBox="1"/>
              <p:nvPr/>
            </p:nvSpPr>
            <p:spPr>
              <a:xfrm>
                <a:off x="11813312" y="6639912"/>
                <a:ext cx="2501756"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sz="2400" dirty="0" err="1" smtClean="0"/>
                  <a:t>OI.Instructor_ID</a:t>
                </a:r>
                <a:r>
                  <a:rPr lang="en-US" sz="2400" dirty="0" smtClean="0"/>
                  <a:t> = </a:t>
                </a:r>
                <a:r>
                  <a:rPr lang="en-US" sz="2400" dirty="0" err="1" smtClean="0"/>
                  <a:t>I.Instructor_ID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grpSp>
        <p:sp>
          <p:nvSpPr>
            <p:cNvPr id="313" name="TextBox 312"/>
            <p:cNvSpPr txBox="1"/>
            <p:nvPr/>
          </p:nvSpPr>
          <p:spPr>
            <a:xfrm>
              <a:off x="15388489" y="7152729"/>
              <a:ext cx="5843017"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sz="2400" dirty="0" err="1" smtClean="0"/>
                <a:t>C.Course_ID</a:t>
              </a:r>
              <a:r>
                <a:rPr lang="en-US" sz="2400" dirty="0" smtClean="0"/>
                <a:t> = </a:t>
              </a:r>
              <a:r>
                <a:rPr lang="en-US" sz="2400" dirty="0" err="1" smtClean="0"/>
                <a:t>SR.Course_ID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14" name="TextBox 313"/>
            <p:cNvSpPr txBox="1"/>
            <p:nvPr/>
          </p:nvSpPr>
          <p:spPr>
            <a:xfrm>
              <a:off x="15384946" y="7631229"/>
              <a:ext cx="5843017"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sz="2400" dirty="0" err="1" smtClean="0"/>
                <a:t>SR.Student_ID</a:t>
              </a:r>
              <a:r>
                <a:rPr lang="en-US" sz="2400" dirty="0" smtClean="0"/>
                <a:t> = </a:t>
              </a:r>
              <a:r>
                <a:rPr lang="en-US" sz="2400" dirty="0" err="1" smtClean="0"/>
                <a:t>S.Student_ID</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grpSp>
      <p:grpSp>
        <p:nvGrpSpPr>
          <p:cNvPr id="48" name="Group 47"/>
          <p:cNvGrpSpPr/>
          <p:nvPr/>
        </p:nvGrpSpPr>
        <p:grpSpPr>
          <a:xfrm>
            <a:off x="8612156" y="4860548"/>
            <a:ext cx="6331641" cy="3660658"/>
            <a:chOff x="8574833" y="4422617"/>
            <a:chExt cx="6331641" cy="3660658"/>
          </a:xfrm>
        </p:grpSpPr>
        <p:cxnSp>
          <p:nvCxnSpPr>
            <p:cNvPr id="45" name="Straight Connector 44"/>
            <p:cNvCxnSpPr/>
            <p:nvPr/>
          </p:nvCxnSpPr>
          <p:spPr>
            <a:xfrm flipV="1">
              <a:off x="8574833" y="4422617"/>
              <a:ext cx="6331641" cy="2490247"/>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47" name="Straight Connector 46"/>
            <p:cNvCxnSpPr/>
            <p:nvPr/>
          </p:nvCxnSpPr>
          <p:spPr>
            <a:xfrm>
              <a:off x="8574833" y="7373049"/>
              <a:ext cx="6331641" cy="710226"/>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grpSp>
      <p:sp>
        <p:nvSpPr>
          <p:cNvPr id="192" name="Rectangle 191"/>
          <p:cNvSpPr/>
          <p:nvPr/>
        </p:nvSpPr>
        <p:spPr>
          <a:xfrm>
            <a:off x="8119872" y="7370064"/>
            <a:ext cx="457200" cy="457200"/>
          </a:xfrm>
          <a:prstGeom prst="rect">
            <a:avLst/>
          </a:prstGeom>
          <a:solidFill>
            <a:schemeClr val="accent2">
              <a:lumMod val="20000"/>
              <a:lumOff val="80000"/>
            </a:schemeClr>
          </a:solidFill>
          <a:ln w="12700" cap="flat">
            <a:solidFill>
              <a:schemeClr val="tx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624823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left)">
                                      <p:cBhvr>
                                        <p:cTn id="11" dur="500"/>
                                        <p:tgtEl>
                                          <p:spTgt spid="48"/>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Dictionary Map of the Schema</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en-US" smtClean="0"/>
              <a:t>14</a:t>
            </a:fld>
            <a:endParaRPr lang="en-US"/>
          </a:p>
        </p:txBody>
      </p:sp>
      <p:sp>
        <p:nvSpPr>
          <p:cNvPr id="5" name="Rectangle 4"/>
          <p:cNvSpPr/>
          <p:nvPr/>
        </p:nvSpPr>
        <p:spPr>
          <a:xfrm>
            <a:off x="395171" y="3041339"/>
            <a:ext cx="9413488" cy="1690071"/>
          </a:xfrm>
          <a:prstGeom prst="rect">
            <a:avLst/>
          </a:prstGeom>
          <a:solidFill>
            <a:srgbClr val="E7EFF9"/>
          </a:solidFill>
          <a:ln w="12700" cap="flat" cmpd="sng" algn="ctr">
            <a:solidFill>
              <a:srgbClr val="2165BA"/>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2165BA"/>
                </a:solidFill>
                <a:effectLst/>
                <a:uLnTx/>
                <a:uFillTx/>
                <a:latin typeface="Calibri" panose="020F0502020204030204"/>
                <a:ea typeface="+mn-ea"/>
                <a:cs typeface="+mn-cs"/>
              </a:rPr>
              <a:t>“Who teaches Discrete Math?”</a:t>
            </a:r>
          </a:p>
        </p:txBody>
      </p:sp>
      <p:sp>
        <p:nvSpPr>
          <p:cNvPr id="6" name="Rectangle 5"/>
          <p:cNvSpPr/>
          <p:nvPr/>
        </p:nvSpPr>
        <p:spPr>
          <a:xfrm>
            <a:off x="10415937" y="2807494"/>
            <a:ext cx="13426068" cy="5707856"/>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 I.name</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FROM INSTRUCTOR AS I, COURSE AS C, </a:t>
            </a:r>
          </a:p>
          <a:p>
            <a:pPr algn="l" defTabSz="914400" hangingPunct="1">
              <a:defRPr/>
            </a:pPr>
            <a:r>
              <a:rPr lang="en-US" sz="4400" b="1" kern="1200" dirty="0" smtClean="0">
                <a:solidFill>
                  <a:prstClr val="white"/>
                </a:solidFill>
                <a:latin typeface="Courier New" panose="02070309020205020404" pitchFamily="49" charset="0"/>
                <a:cs typeface="Courier New" panose="02070309020205020404" pitchFamily="49" charset="0"/>
              </a:rPr>
              <a:t>&lt;FROM_INSTRUCTOR_TO_COURSE&gt;</a:t>
            </a:r>
            <a:r>
              <a:rPr lang="en-US" sz="4400" kern="1200" dirty="0" smtClean="0">
                <a:solidFill>
                  <a:prstClr val="white"/>
                </a:solidFill>
                <a:latin typeface="Courier New" panose="02070309020205020404" pitchFamily="49" charset="0"/>
                <a:cs typeface="Courier New" panose="02070309020205020404" pitchFamily="49" charset="0"/>
              </a:rPr>
              <a:t>, SEMESTER AS S, </a:t>
            </a:r>
            <a:r>
              <a:rPr lang="en-US" sz="4400" b="1" kern="1200" dirty="0">
                <a:solidFill>
                  <a:prstClr val="white"/>
                </a:solidFill>
                <a:latin typeface="Courier New" panose="02070309020205020404" pitchFamily="49" charset="0"/>
                <a:cs typeface="Courier New" panose="02070309020205020404" pitchFamily="49" charset="0"/>
              </a:rPr>
              <a:t>&lt;</a:t>
            </a:r>
            <a:r>
              <a:rPr lang="en-US" sz="4400" b="1" kern="1200" dirty="0" smtClean="0">
                <a:solidFill>
                  <a:prstClr val="white"/>
                </a:solidFill>
                <a:latin typeface="Courier New" panose="02070309020205020404" pitchFamily="49" charset="0"/>
                <a:cs typeface="Courier New" panose="02070309020205020404" pitchFamily="49" charset="0"/>
              </a:rPr>
              <a:t>FROM_SEMESTER_TO_COURSE&gt;</a:t>
            </a:r>
            <a:endParaRPr kumimoji="0" lang="en-US" sz="4400" b="1" i="0" u="none" strike="noStrike" kern="1200" cap="none" spc="0" normalizeH="0" baseline="0" noProof="0" dirty="0" smtClean="0">
              <a:ln>
                <a:noFill/>
              </a:ln>
              <a:solidFill>
                <a:prstClr val="white"/>
              </a:solidFill>
              <a:effectLst/>
              <a:uLnTx/>
              <a:uFillTx/>
              <a:latin typeface="Courier New" panose="02070309020205020404" pitchFamily="49" charset="0"/>
              <a:cs typeface="Courier New" panose="02070309020205020404" pitchFamily="49" charset="0"/>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a:t>
            </a: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C.NAME="Discrete Math"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S.YEAR=2016 AND S.SEMESTER="FA”</a:t>
            </a:r>
          </a:p>
          <a:p>
            <a:pPr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AND </a:t>
            </a:r>
            <a:r>
              <a:rPr lang="en-US" sz="4400" b="1" kern="1200" dirty="0" smtClean="0">
                <a:solidFill>
                  <a:prstClr val="white"/>
                </a:solidFill>
                <a:latin typeface="Courier New" panose="02070309020205020404" pitchFamily="49" charset="0"/>
                <a:cs typeface="Courier New" panose="02070309020205020404" pitchFamily="49" charset="0"/>
              </a:rPr>
              <a:t>&lt;WHERE_INSTRUCTOR_TO_COURSE&gt; </a:t>
            </a:r>
          </a:p>
          <a:p>
            <a:pPr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AND </a:t>
            </a:r>
            <a:r>
              <a:rPr lang="en-US" sz="4400" b="1" kern="1200" dirty="0" smtClean="0">
                <a:solidFill>
                  <a:prstClr val="white"/>
                </a:solidFill>
                <a:latin typeface="Courier New" panose="02070309020205020404" pitchFamily="49" charset="0"/>
                <a:cs typeface="Courier New" panose="02070309020205020404" pitchFamily="49" charset="0"/>
              </a:rPr>
              <a:t>&lt;WHERE_SEMESTER_TO_COURSE</a:t>
            </a:r>
            <a:r>
              <a:rPr lang="en-US" sz="4400" b="1" kern="1200" dirty="0">
                <a:solidFill>
                  <a:prstClr val="white"/>
                </a:solidFill>
                <a:latin typeface="Courier New" panose="02070309020205020404" pitchFamily="49" charset="0"/>
                <a:cs typeface="Courier New" panose="02070309020205020404" pitchFamily="49" charset="0"/>
              </a:rPr>
              <a:t>&gt;</a:t>
            </a:r>
            <a:r>
              <a:rPr lang="en-US" sz="4400" kern="1200" dirty="0" smtClean="0">
                <a:solidFill>
                  <a:prstClr val="white"/>
                </a:solidFill>
                <a:latin typeface="Courier New" panose="02070309020205020404" pitchFamily="49" charset="0"/>
                <a:cs typeface="Courier New" panose="02070309020205020404" pitchFamily="49" charset="0"/>
              </a:rPr>
              <a:t> </a:t>
            </a:r>
            <a:endParaRPr lang="en-US" sz="4400" kern="1200" dirty="0">
              <a:solidFill>
                <a:prstClr val="white"/>
              </a:solidFill>
              <a:latin typeface="Courier New" panose="02070309020205020404" pitchFamily="49" charset="0"/>
              <a:cs typeface="Courier New" panose="02070309020205020404" pitchFamily="49" charset="0"/>
            </a:endParaRPr>
          </a:p>
        </p:txBody>
      </p:sp>
      <p:cxnSp>
        <p:nvCxnSpPr>
          <p:cNvPr id="9" name="Straight Arrow Connector 8"/>
          <p:cNvCxnSpPr>
            <a:stCxn id="5" idx="3"/>
          </p:cNvCxnSpPr>
          <p:nvPr/>
        </p:nvCxnSpPr>
        <p:spPr>
          <a:xfrm flipV="1">
            <a:off x="9808659" y="3886200"/>
            <a:ext cx="607278" cy="175"/>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grpSp>
        <p:nvGrpSpPr>
          <p:cNvPr id="8" name="Group 7"/>
          <p:cNvGrpSpPr/>
          <p:nvPr/>
        </p:nvGrpSpPr>
        <p:grpSpPr>
          <a:xfrm>
            <a:off x="1289112" y="8813002"/>
            <a:ext cx="21787915" cy="4453142"/>
            <a:chOff x="288786" y="8813001"/>
            <a:chExt cx="21787915" cy="4453142"/>
          </a:xfrm>
        </p:grpSpPr>
        <p:sp>
          <p:nvSpPr>
            <p:cNvPr id="10" name="TextBox 9"/>
            <p:cNvSpPr txBox="1"/>
            <p:nvPr/>
          </p:nvSpPr>
          <p:spPr>
            <a:xfrm>
              <a:off x="876301" y="8813001"/>
              <a:ext cx="20745449" cy="44531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lvl="0" indent="-457200" algn="l" defTabSz="914400" hangingPunct="1">
                <a:defRPr/>
              </a:pPr>
              <a:r>
                <a:rPr lang="en-US" sz="4000" kern="1200" dirty="0" smtClean="0">
                  <a:solidFill>
                    <a:schemeClr val="tx1"/>
                  </a:solidFill>
                  <a:latin typeface="Courier New" panose="02070309020205020404" pitchFamily="49" charset="0"/>
                  <a:cs typeface="Courier New" panose="02070309020205020404" pitchFamily="49" charset="0"/>
                </a:rPr>
                <a:t>&lt;</a:t>
              </a:r>
              <a:r>
                <a:rPr lang="en-US" sz="4000" kern="1200" dirty="0">
                  <a:solidFill>
                    <a:schemeClr val="tx1"/>
                  </a:solidFill>
                  <a:latin typeface="Courier New" panose="02070309020205020404" pitchFamily="49" charset="0"/>
                  <a:cs typeface="Courier New" panose="02070309020205020404" pitchFamily="49" charset="0"/>
                </a:rPr>
                <a:t>FROM_INSTRUCTOR_TO_COURSE</a:t>
              </a:r>
              <a:r>
                <a:rPr lang="en-US" sz="4000" kern="1200" dirty="0" smtClean="0">
                  <a:solidFill>
                    <a:schemeClr val="tx1"/>
                  </a:solidFill>
                  <a:latin typeface="Courier New" panose="02070309020205020404" pitchFamily="49" charset="0"/>
                  <a:cs typeface="Courier New" panose="02070309020205020404" pitchFamily="49" charset="0"/>
                </a:rPr>
                <a:t>&gt;: “</a:t>
              </a:r>
              <a:r>
                <a:rPr lang="en-US" sz="4000" kern="1200" dirty="0">
                  <a:solidFill>
                    <a:schemeClr val="tx1"/>
                  </a:solidFill>
                  <a:latin typeface="Courier New" panose="02070309020205020404" pitchFamily="49" charset="0"/>
                  <a:cs typeface="Courier New" panose="02070309020205020404" pitchFamily="49" charset="0"/>
                </a:rPr>
                <a:t>OFFERING_INSTRUCTOR AS OI, </a:t>
              </a:r>
              <a:r>
                <a:rPr lang="en-US" sz="4000" kern="1200" dirty="0" smtClean="0">
                  <a:solidFill>
                    <a:schemeClr val="tx1"/>
                  </a:solidFill>
                  <a:latin typeface="Courier New" panose="02070309020205020404" pitchFamily="49" charset="0"/>
                  <a:cs typeface="Courier New" panose="02070309020205020404" pitchFamily="49" charset="0"/>
                </a:rPr>
                <a:t>	COURSE_OFFERING AS O”,</a:t>
              </a:r>
            </a:p>
            <a:p>
              <a:pPr lvl="0" indent="-457200" algn="l" defTabSz="914400" hangingPunct="1">
                <a:defRPr/>
              </a:pPr>
              <a:r>
                <a:rPr lang="en-US" sz="4000" kern="1200" dirty="0" smtClean="0">
                  <a:solidFill>
                    <a:schemeClr val="tx1"/>
                  </a:solidFill>
                  <a:latin typeface="Courier New" panose="02070309020205020404" pitchFamily="49" charset="0"/>
                  <a:cs typeface="Courier New" panose="02070309020205020404" pitchFamily="49" charset="0"/>
                </a:rPr>
                <a:t>&lt;</a:t>
              </a:r>
              <a:r>
                <a:rPr lang="en-US" sz="4000" kern="1200" dirty="0">
                  <a:solidFill>
                    <a:schemeClr val="tx1"/>
                  </a:solidFill>
                  <a:latin typeface="Courier New" panose="02070309020205020404" pitchFamily="49" charset="0"/>
                  <a:cs typeface="Courier New" panose="02070309020205020404" pitchFamily="49" charset="0"/>
                </a:rPr>
                <a:t>FROM_SEMESTER_TO_COURSE</a:t>
              </a:r>
              <a:r>
                <a:rPr lang="en-US" sz="4000" kern="1200" dirty="0" smtClean="0">
                  <a:solidFill>
                    <a:schemeClr val="tx1"/>
                  </a:solidFill>
                  <a:latin typeface="Courier New" panose="02070309020205020404" pitchFamily="49" charset="0"/>
                  <a:cs typeface="Courier New" panose="02070309020205020404" pitchFamily="49" charset="0"/>
                </a:rPr>
                <a:t>&gt;: “</a:t>
              </a:r>
              <a:r>
                <a:rPr lang="en-US" sz="4000" kern="1200" dirty="0">
                  <a:solidFill>
                    <a:schemeClr val="tx1"/>
                  </a:solidFill>
                  <a:latin typeface="Courier New" panose="02070309020205020404" pitchFamily="49" charset="0"/>
                  <a:cs typeface="Courier New" panose="02070309020205020404" pitchFamily="49" charset="0"/>
                </a:rPr>
                <a:t>COURSE_OFFERING AS O</a:t>
              </a:r>
              <a:r>
                <a:rPr lang="en-US" sz="4000" kern="1200" dirty="0" smtClean="0">
                  <a:solidFill>
                    <a:schemeClr val="tx1"/>
                  </a:solidFill>
                  <a:latin typeface="Courier New" panose="02070309020205020404" pitchFamily="49" charset="0"/>
                  <a:cs typeface="Courier New" panose="02070309020205020404" pitchFamily="49" charset="0"/>
                </a:rPr>
                <a:t>”,</a:t>
              </a:r>
            </a:p>
            <a:p>
              <a:pPr indent="-457200" algn="l" defTabSz="914400" hangingPunct="1">
                <a:defRPr/>
              </a:pPr>
              <a:r>
                <a:rPr lang="en-US" sz="4000" kern="1200" dirty="0">
                  <a:solidFill>
                    <a:schemeClr val="tx1"/>
                  </a:solidFill>
                  <a:latin typeface="Courier New" panose="02070309020205020404" pitchFamily="49" charset="0"/>
                  <a:cs typeface="Courier New" panose="02070309020205020404" pitchFamily="49" charset="0"/>
                </a:rPr>
                <a:t>&lt;WHERE_INSTRUCTOR_TO_COURSE</a:t>
              </a:r>
              <a:r>
                <a:rPr lang="en-US" sz="4000" kern="1200" dirty="0" smtClean="0">
                  <a:solidFill>
                    <a:schemeClr val="tx1"/>
                  </a:solidFill>
                  <a:latin typeface="Courier New" panose="02070309020205020404" pitchFamily="49" charset="0"/>
                  <a:cs typeface="Courier New" panose="02070309020205020404" pitchFamily="49" charset="0"/>
                </a:rPr>
                <a:t>&gt;: “OI.INSTRUCTOR_ID=I.INSTRUCTOR_ID AND</a:t>
              </a:r>
            </a:p>
            <a:p>
              <a:pPr indent="-457200" algn="l" defTabSz="914400" hangingPunct="1">
                <a:defRPr/>
              </a:pPr>
              <a:r>
                <a:rPr lang="en-US" sz="4000" kern="1200" dirty="0">
                  <a:solidFill>
                    <a:schemeClr val="tx1"/>
                  </a:solidFill>
                  <a:latin typeface="Courier New" panose="02070309020205020404" pitchFamily="49" charset="0"/>
                  <a:cs typeface="Courier New" panose="02070309020205020404" pitchFamily="49" charset="0"/>
                </a:rPr>
                <a:t>	</a:t>
              </a:r>
              <a:r>
                <a:rPr lang="en-US" sz="4000" kern="1200" dirty="0" smtClean="0">
                  <a:solidFill>
                    <a:schemeClr val="tx1"/>
                  </a:solidFill>
                  <a:latin typeface="Courier New" panose="02070309020205020404" pitchFamily="49" charset="0"/>
                  <a:cs typeface="Courier New" panose="02070309020205020404" pitchFamily="49" charset="0"/>
                </a:rPr>
                <a:t>O.OFFERING_ID=OI.OFFERING_ID </a:t>
              </a:r>
              <a:r>
                <a:rPr lang="en-US" sz="4000" kern="1200" dirty="0">
                  <a:solidFill>
                    <a:schemeClr val="tx1"/>
                  </a:solidFill>
                  <a:latin typeface="Courier New" panose="02070309020205020404" pitchFamily="49" charset="0"/>
                  <a:cs typeface="Courier New" panose="02070309020205020404" pitchFamily="49" charset="0"/>
                </a:rPr>
                <a:t>AND </a:t>
              </a:r>
              <a:r>
                <a:rPr lang="en-US" sz="4000" kern="1200" dirty="0" smtClean="0">
                  <a:solidFill>
                    <a:schemeClr val="tx1"/>
                  </a:solidFill>
                  <a:latin typeface="Courier New" panose="02070309020205020404" pitchFamily="49" charset="0"/>
                  <a:cs typeface="Courier New" panose="02070309020205020404" pitchFamily="49" charset="0"/>
                </a:rPr>
                <a:t>O.COURSE_ID=C.COURSE_ID”,</a:t>
              </a:r>
            </a:p>
            <a:p>
              <a:pPr indent="-457200" algn="l" defTabSz="914400" hangingPunct="1">
                <a:defRPr/>
              </a:pPr>
              <a:r>
                <a:rPr lang="en-US" sz="4000" kern="1200" dirty="0">
                  <a:solidFill>
                    <a:schemeClr val="tx1"/>
                  </a:solidFill>
                  <a:latin typeface="Courier New" panose="02070309020205020404" pitchFamily="49" charset="0"/>
                  <a:cs typeface="Courier New" panose="02070309020205020404" pitchFamily="49" charset="0"/>
                </a:rPr>
                <a:t>&lt;WHERE_SEMESTER_TO_COURSE</a:t>
              </a:r>
              <a:r>
                <a:rPr lang="en-US" sz="4000" kern="1200" dirty="0" smtClean="0">
                  <a:solidFill>
                    <a:schemeClr val="tx1"/>
                  </a:solidFill>
                  <a:latin typeface="Courier New" panose="02070309020205020404" pitchFamily="49" charset="0"/>
                  <a:cs typeface="Courier New" panose="02070309020205020404" pitchFamily="49" charset="0"/>
                </a:rPr>
                <a:t>&gt;: “O.COURSE_ID=C.COURSE_ID AND 	O.SEMESTER=S.SEMESTER_ID” </a:t>
              </a:r>
              <a:endParaRPr lang="en-US" sz="4000" kern="1200" dirty="0">
                <a:solidFill>
                  <a:schemeClr val="tx1"/>
                </a:solidFill>
                <a:latin typeface="Courier New" panose="02070309020205020404" pitchFamily="49" charset="0"/>
                <a:cs typeface="Courier New" panose="02070309020205020404" pitchFamily="49" charset="0"/>
              </a:endParaRPr>
            </a:p>
          </p:txBody>
        </p:sp>
        <p:sp>
          <p:nvSpPr>
            <p:cNvPr id="3" name="Left Brace 2"/>
            <p:cNvSpPr/>
            <p:nvPr/>
          </p:nvSpPr>
          <p:spPr>
            <a:xfrm>
              <a:off x="288786" y="8813001"/>
              <a:ext cx="766500" cy="4453141"/>
            </a:xfrm>
            <a:prstGeom prst="leftBrace">
              <a:avLst>
                <a:gd name="adj1" fmla="val 65495"/>
                <a:gd name="adj2" fmla="val 50000"/>
              </a:avLst>
            </a:prstGeom>
            <a:noFill/>
            <a:ln w="57150" cap="flat">
              <a:solidFill>
                <a:srgbClr val="000000"/>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1" name="Left Brace 10"/>
            <p:cNvSpPr/>
            <p:nvPr/>
          </p:nvSpPr>
          <p:spPr>
            <a:xfrm rot="10800000">
              <a:off x="21310201" y="8813002"/>
              <a:ext cx="766500" cy="4453141"/>
            </a:xfrm>
            <a:prstGeom prst="leftBrace">
              <a:avLst>
                <a:gd name="adj1" fmla="val 65495"/>
                <a:gd name="adj2" fmla="val 50000"/>
              </a:avLst>
            </a:prstGeom>
            <a:noFill/>
            <a:ln w="57150" cap="flat">
              <a:solidFill>
                <a:srgbClr val="000000"/>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spTree>
    <p:extLst>
      <p:ext uri="{BB962C8B-B14F-4D97-AF65-F5344CB8AC3E}">
        <p14:creationId xmlns:p14="http://schemas.microsoft.com/office/powerpoint/2010/main" val="27319139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 </a:t>
            </a:r>
            <a:r>
              <a:rPr lang="en-US" dirty="0" err="1" smtClean="0"/>
              <a:t>Embeddings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en-US" smtClean="0"/>
              <a:t>15</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1115433982"/>
              </p:ext>
            </p:extLst>
          </p:nvPr>
        </p:nvGraphicFramePr>
        <p:xfrm>
          <a:off x="1839682" y="2851937"/>
          <a:ext cx="20693828" cy="5029200"/>
        </p:xfrm>
        <a:graphic>
          <a:graphicData uri="http://schemas.openxmlformats.org/drawingml/2006/table">
            <a:tbl>
              <a:tblPr firstRow="1" bandRow="1">
                <a:tableStyleId>{5940675A-B579-460E-94D1-54222C63F5DA}</a:tableStyleId>
              </a:tblPr>
              <a:tblGrid>
                <a:gridCol w="3447796">
                  <a:extLst>
                    <a:ext uri="{9D8B030D-6E8A-4147-A177-3AD203B41FA5}">
                      <a16:colId xmlns="" xmlns:a16="http://schemas.microsoft.com/office/drawing/2014/main" val="2686430764"/>
                    </a:ext>
                  </a:extLst>
                </a:gridCol>
                <a:gridCol w="3698260">
                  <a:extLst>
                    <a:ext uri="{9D8B030D-6E8A-4147-A177-3AD203B41FA5}">
                      <a16:colId xmlns="" xmlns:a16="http://schemas.microsoft.com/office/drawing/2014/main" val="2199121179"/>
                    </a:ext>
                  </a:extLst>
                </a:gridCol>
                <a:gridCol w="3204384">
                  <a:extLst>
                    <a:ext uri="{9D8B030D-6E8A-4147-A177-3AD203B41FA5}">
                      <a16:colId xmlns="" xmlns:a16="http://schemas.microsoft.com/office/drawing/2014/main" val="3326652781"/>
                    </a:ext>
                  </a:extLst>
                </a:gridCol>
                <a:gridCol w="3447796">
                  <a:extLst>
                    <a:ext uri="{9D8B030D-6E8A-4147-A177-3AD203B41FA5}">
                      <a16:colId xmlns="" xmlns:a16="http://schemas.microsoft.com/office/drawing/2014/main" val="563798541"/>
                    </a:ext>
                  </a:extLst>
                </a:gridCol>
                <a:gridCol w="3447796">
                  <a:extLst>
                    <a:ext uri="{9D8B030D-6E8A-4147-A177-3AD203B41FA5}">
                      <a16:colId xmlns="" xmlns:a16="http://schemas.microsoft.com/office/drawing/2014/main" val="3319586347"/>
                    </a:ext>
                  </a:extLst>
                </a:gridCol>
                <a:gridCol w="3447796">
                  <a:extLst>
                    <a:ext uri="{9D8B030D-6E8A-4147-A177-3AD203B41FA5}">
                      <a16:colId xmlns="" xmlns:a16="http://schemas.microsoft.com/office/drawing/2014/main" val="1811639861"/>
                    </a:ext>
                  </a:extLst>
                </a:gridCol>
              </a:tblGrid>
              <a:tr h="370840">
                <a:tc>
                  <a:txBody>
                    <a:bodyPr/>
                    <a:lstStyle/>
                    <a:p>
                      <a:r>
                        <a:rPr lang="en-US" sz="3200" b="1" dirty="0" smtClean="0"/>
                        <a:t>Table Name</a:t>
                      </a:r>
                      <a:endParaRPr lang="en-US" sz="3200" b="1" dirty="0"/>
                    </a:p>
                  </a:txBody>
                  <a:tcPr>
                    <a:solidFill>
                      <a:schemeClr val="bg2"/>
                    </a:solidFill>
                  </a:tcPr>
                </a:tc>
                <a:tc>
                  <a:txBody>
                    <a:bodyPr/>
                    <a:lstStyle/>
                    <a:p>
                      <a:r>
                        <a:rPr lang="en-US" sz="3200" b="1" dirty="0" smtClean="0"/>
                        <a:t>Field Name</a:t>
                      </a:r>
                      <a:endParaRPr lang="en-US" sz="3200" b="1" dirty="0"/>
                    </a:p>
                  </a:txBody>
                  <a:tcPr>
                    <a:solidFill>
                      <a:schemeClr val="bg2"/>
                    </a:solidFill>
                  </a:tcPr>
                </a:tc>
                <a:tc>
                  <a:txBody>
                    <a:bodyPr/>
                    <a:lstStyle/>
                    <a:p>
                      <a:r>
                        <a:rPr lang="en-US" sz="3200" b="1" dirty="0" smtClean="0"/>
                        <a:t>Is Primary Key</a:t>
                      </a:r>
                      <a:endParaRPr lang="en-US" sz="3200" b="1" dirty="0"/>
                    </a:p>
                  </a:txBody>
                  <a:tcPr>
                    <a:solidFill>
                      <a:schemeClr val="bg2"/>
                    </a:solidFill>
                  </a:tcPr>
                </a:tc>
                <a:tc>
                  <a:txBody>
                    <a:bodyPr/>
                    <a:lstStyle/>
                    <a:p>
                      <a:r>
                        <a:rPr lang="en-US" sz="3200" b="1" dirty="0" smtClean="0"/>
                        <a:t>Is Foreign Key</a:t>
                      </a:r>
                      <a:endParaRPr lang="en-US" sz="3200" b="1" dirty="0"/>
                    </a:p>
                  </a:txBody>
                  <a:tcPr>
                    <a:solidFill>
                      <a:schemeClr val="bg2"/>
                    </a:solidFill>
                  </a:tcPr>
                </a:tc>
                <a:tc>
                  <a:txBody>
                    <a:bodyPr/>
                    <a:lstStyle/>
                    <a:p>
                      <a:r>
                        <a:rPr lang="en-US" sz="3200" b="1" dirty="0" smtClean="0"/>
                        <a:t>Type</a:t>
                      </a:r>
                      <a:endParaRPr lang="en-US" sz="3200" b="1" dirty="0"/>
                    </a:p>
                  </a:txBody>
                  <a:tcPr>
                    <a:solidFill>
                      <a:schemeClr val="bg2"/>
                    </a:solidFill>
                  </a:tcPr>
                </a:tc>
                <a:tc>
                  <a:txBody>
                    <a:bodyPr/>
                    <a:lstStyle/>
                    <a:p>
                      <a:r>
                        <a:rPr lang="en-US" sz="3200" b="1" dirty="0" smtClean="0"/>
                        <a:t>…?</a:t>
                      </a:r>
                    </a:p>
                  </a:txBody>
                  <a:tcPr>
                    <a:solidFill>
                      <a:schemeClr val="bg2"/>
                    </a:solidFill>
                  </a:tcPr>
                </a:tc>
                <a:extLst>
                  <a:ext uri="{0D108BD9-81ED-4DB2-BD59-A6C34878D82A}">
                    <a16:rowId xmlns="" xmlns:a16="http://schemas.microsoft.com/office/drawing/2014/main" val="2222715979"/>
                  </a:ext>
                </a:extLst>
              </a:tr>
              <a:tr h="370840">
                <a:tc>
                  <a:txBody>
                    <a:bodyPr/>
                    <a:lstStyle/>
                    <a:p>
                      <a:r>
                        <a:rPr lang="en-US" sz="3200" dirty="0" smtClean="0"/>
                        <a:t>COURSE</a:t>
                      </a:r>
                      <a:endParaRPr lang="en-US" sz="3200" dirty="0"/>
                    </a:p>
                  </a:txBody>
                  <a:tcPr/>
                </a:tc>
                <a:tc>
                  <a:txBody>
                    <a:bodyPr/>
                    <a:lstStyle/>
                    <a:p>
                      <a:r>
                        <a:rPr lang="en-US" sz="3200" dirty="0" smtClean="0"/>
                        <a:t>COURSE_ID</a:t>
                      </a:r>
                      <a:endParaRPr lang="en-US" sz="3200" dirty="0"/>
                    </a:p>
                  </a:txBody>
                  <a:tcPr/>
                </a:tc>
                <a:tc>
                  <a:txBody>
                    <a:bodyPr/>
                    <a:lstStyle/>
                    <a:p>
                      <a:r>
                        <a:rPr lang="en-US" sz="3200" dirty="0" smtClean="0"/>
                        <a:t>YES</a:t>
                      </a:r>
                      <a:endParaRPr lang="en-US" sz="3200" dirty="0"/>
                    </a:p>
                  </a:txBody>
                  <a:tcPr/>
                </a:tc>
                <a:tc>
                  <a:txBody>
                    <a:bodyPr/>
                    <a:lstStyle/>
                    <a:p>
                      <a:r>
                        <a:rPr lang="en-US" sz="3200" dirty="0" smtClean="0"/>
                        <a:t>NO</a:t>
                      </a:r>
                      <a:endParaRPr lang="en-US" sz="3200" dirty="0"/>
                    </a:p>
                  </a:txBody>
                  <a:tcPr/>
                </a:tc>
                <a:tc>
                  <a:txBody>
                    <a:bodyPr/>
                    <a:lstStyle/>
                    <a:p>
                      <a:r>
                        <a:rPr lang="en-US" sz="3200" dirty="0" smtClean="0"/>
                        <a:t>INT</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1654197119"/>
                  </a:ext>
                </a:extLst>
              </a:tr>
              <a:tr h="370840">
                <a:tc>
                  <a:txBody>
                    <a:bodyPr/>
                    <a:lstStyle/>
                    <a:p>
                      <a:r>
                        <a:rPr lang="en-US" sz="3200" dirty="0" smtClean="0"/>
                        <a:t>COURSE</a:t>
                      </a:r>
                      <a:endParaRPr lang="en-US" sz="3200" dirty="0"/>
                    </a:p>
                  </a:txBody>
                  <a:tcPr/>
                </a:tc>
                <a:tc>
                  <a:txBody>
                    <a:bodyPr/>
                    <a:lstStyle/>
                    <a:p>
                      <a:r>
                        <a:rPr lang="en-US" sz="3200" dirty="0" smtClean="0"/>
                        <a:t>NAME</a:t>
                      </a:r>
                      <a:endParaRPr lang="en-US" sz="3200" dirty="0"/>
                    </a:p>
                  </a:txBody>
                  <a:tcPr/>
                </a:tc>
                <a:tc>
                  <a:txBody>
                    <a:bodyPr/>
                    <a:lstStyle/>
                    <a:p>
                      <a:r>
                        <a:rPr lang="en-US" sz="3200" dirty="0" smtClean="0"/>
                        <a:t>NO</a:t>
                      </a:r>
                      <a:endParaRPr lang="en-US" sz="3200" dirty="0"/>
                    </a:p>
                  </a:txBody>
                  <a:tcPr/>
                </a:tc>
                <a:tc>
                  <a:txBody>
                    <a:bodyPr/>
                    <a:lstStyle/>
                    <a:p>
                      <a:r>
                        <a:rPr lang="en-US" sz="3200" dirty="0" smtClean="0"/>
                        <a:t>NO</a:t>
                      </a:r>
                      <a:endParaRPr lang="en-US" sz="3200" dirty="0"/>
                    </a:p>
                  </a:txBody>
                  <a:tcPr/>
                </a:tc>
                <a:tc>
                  <a:txBody>
                    <a:bodyPr/>
                    <a:lstStyle/>
                    <a:p>
                      <a:r>
                        <a:rPr lang="en-US" sz="3200" dirty="0" smtClean="0"/>
                        <a:t>VARCHAR(255)</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3315009305"/>
                  </a:ext>
                </a:extLst>
              </a:tr>
              <a:tr h="370840">
                <a:tc>
                  <a:txBody>
                    <a:bodyPr/>
                    <a:lstStyle/>
                    <a:p>
                      <a:r>
                        <a:rPr lang="en-US" sz="3200" dirty="0" smtClean="0"/>
                        <a:t>COURSE</a:t>
                      </a:r>
                      <a:endParaRPr lang="en-US" sz="3200" dirty="0"/>
                    </a:p>
                  </a:txBody>
                  <a:tcPr/>
                </a:tc>
                <a:tc>
                  <a:txBody>
                    <a:bodyPr/>
                    <a:lstStyle/>
                    <a:p>
                      <a:r>
                        <a:rPr lang="en-US" sz="3200" dirty="0" smtClean="0"/>
                        <a:t>DEPARTMENT</a:t>
                      </a:r>
                      <a:endParaRPr lang="en-US" sz="3200" dirty="0"/>
                    </a:p>
                  </a:txBody>
                  <a:tcPr/>
                </a:tc>
                <a:tc>
                  <a:txBody>
                    <a:bodyPr/>
                    <a:lstStyle/>
                    <a:p>
                      <a:r>
                        <a:rPr lang="en-US" sz="3200" dirty="0" smtClean="0"/>
                        <a:t>NO</a:t>
                      </a:r>
                      <a:endParaRPr lang="en-US" sz="3200" dirty="0"/>
                    </a:p>
                  </a:txBody>
                  <a:tcPr/>
                </a:tc>
                <a:tc>
                  <a:txBody>
                    <a:bodyPr/>
                    <a:lstStyle/>
                    <a:p>
                      <a:r>
                        <a:rPr lang="en-US" sz="3200" dirty="0" smtClean="0"/>
                        <a:t>NO</a:t>
                      </a:r>
                      <a:endParaRPr lang="en-US" sz="3200" dirty="0"/>
                    </a:p>
                  </a:txBody>
                  <a:tcPr/>
                </a:tc>
                <a:tc>
                  <a:txBody>
                    <a:bodyPr/>
                    <a:lstStyle/>
                    <a:p>
                      <a:r>
                        <a:rPr lang="en-US" sz="3200" dirty="0" smtClean="0"/>
                        <a:t>VARCHAR(255)</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1820181754"/>
                  </a:ext>
                </a:extLst>
              </a:tr>
              <a:tr h="370840">
                <a:tc gridSpan="6">
                  <a:txBody>
                    <a:bodyPr/>
                    <a:lstStyle/>
                    <a:p>
                      <a:endParaRPr lang="en-US" sz="3200" dirty="0" smtClean="0"/>
                    </a:p>
                    <a:p>
                      <a:r>
                        <a:rPr lang="en-US" sz="3200" dirty="0" smtClean="0"/>
                        <a:t>…</a:t>
                      </a:r>
                    </a:p>
                    <a:p>
                      <a:endParaRPr lang="en-US" sz="3200" dirty="0"/>
                    </a:p>
                  </a:txBody>
                  <a:tcPr/>
                </a:tc>
                <a:tc hMerge="1">
                  <a:txBody>
                    <a:bodyPr/>
                    <a:lstStyle/>
                    <a:p>
                      <a:endParaRPr lang="en-US" dirty="0"/>
                    </a:p>
                  </a:txBody>
                  <a:tcPr/>
                </a:tc>
                <a:tc hMerge="1">
                  <a:txBody>
                    <a:bodyPr/>
                    <a:lstStyle/>
                    <a:p>
                      <a:endParaRPr lang="en-US"/>
                    </a:p>
                  </a:txBody>
                  <a:tcPr/>
                </a:tc>
                <a:tc hMerge="1">
                  <a:txBody>
                    <a:bodyPr/>
                    <a:lstStyle/>
                    <a:p>
                      <a:endParaRPr lang="en-US" dirty="0"/>
                    </a:p>
                  </a:txBody>
                  <a:tcPr/>
                </a:tc>
                <a:tc hMerge="1">
                  <a:txBody>
                    <a:bodyPr/>
                    <a:lstStyle/>
                    <a:p>
                      <a:endParaRPr lang="en-US" dirty="0"/>
                    </a:p>
                  </a:txBody>
                  <a:tcPr/>
                </a:tc>
                <a:tc hMerge="1">
                  <a:txBody>
                    <a:bodyPr/>
                    <a:lstStyle/>
                    <a:p>
                      <a:endParaRPr lang="en-US" dirty="0" smtClean="0"/>
                    </a:p>
                  </a:txBody>
                  <a:tcPr/>
                </a:tc>
                <a:extLst>
                  <a:ext uri="{0D108BD9-81ED-4DB2-BD59-A6C34878D82A}">
                    <a16:rowId xmlns="" xmlns:a16="http://schemas.microsoft.com/office/drawing/2014/main" val="2006571036"/>
                  </a:ext>
                </a:extLst>
              </a:tr>
              <a:tr h="370840">
                <a:tc>
                  <a:txBody>
                    <a:bodyPr/>
                    <a:lstStyle/>
                    <a:p>
                      <a:r>
                        <a:rPr lang="en-US" sz="3200" dirty="0" smtClean="0"/>
                        <a:t>INSTRUCTOR</a:t>
                      </a:r>
                      <a:endParaRPr lang="en-US" sz="3200" dirty="0"/>
                    </a:p>
                  </a:txBody>
                  <a:tcPr/>
                </a:tc>
                <a:tc>
                  <a:txBody>
                    <a:bodyPr/>
                    <a:lstStyle/>
                    <a:p>
                      <a:r>
                        <a:rPr lang="en-US" sz="3200" dirty="0" smtClean="0"/>
                        <a:t>INSTRUCTOR_ID</a:t>
                      </a:r>
                      <a:endParaRPr lang="en-US" sz="3200" dirty="0"/>
                    </a:p>
                  </a:txBody>
                  <a:tcPr/>
                </a:tc>
                <a:tc>
                  <a:txBody>
                    <a:bodyPr/>
                    <a:lstStyle/>
                    <a:p>
                      <a:r>
                        <a:rPr lang="en-US" sz="3200" dirty="0" smtClean="0"/>
                        <a:t>YES</a:t>
                      </a:r>
                      <a:endParaRPr lang="en-US" sz="3200" dirty="0"/>
                    </a:p>
                  </a:txBody>
                  <a:tcPr/>
                </a:tc>
                <a:tc>
                  <a:txBody>
                    <a:bodyPr/>
                    <a:lstStyle/>
                    <a:p>
                      <a:r>
                        <a:rPr lang="en-US" sz="3200" dirty="0" smtClean="0"/>
                        <a:t>NO</a:t>
                      </a:r>
                      <a:endParaRPr lang="en-US" sz="3200" dirty="0"/>
                    </a:p>
                  </a:txBody>
                  <a:tcPr/>
                </a:tc>
                <a:tc>
                  <a:txBody>
                    <a:bodyPr/>
                    <a:lstStyle/>
                    <a:p>
                      <a:r>
                        <a:rPr lang="en-US" sz="3200" dirty="0" smtClean="0"/>
                        <a:t>INT</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1198560893"/>
                  </a:ext>
                </a:extLst>
              </a:tr>
              <a:tr h="370840">
                <a:tc>
                  <a:txBody>
                    <a:bodyPr/>
                    <a:lstStyle/>
                    <a:p>
                      <a:r>
                        <a:rPr lang="en-US" sz="3200" dirty="0" smtClean="0"/>
                        <a:t>INSTRUCTOR</a:t>
                      </a:r>
                      <a:endParaRPr lang="en-US" sz="3200" dirty="0"/>
                    </a:p>
                  </a:txBody>
                  <a:tcPr/>
                </a:tc>
                <a:tc>
                  <a:txBody>
                    <a:bodyPr/>
                    <a:lstStyle/>
                    <a:p>
                      <a:r>
                        <a:rPr lang="en-US" sz="3200" dirty="0" smtClean="0"/>
                        <a:t>NAME</a:t>
                      </a:r>
                      <a:endParaRPr lang="en-US" sz="3200" dirty="0"/>
                    </a:p>
                  </a:txBody>
                  <a:tcPr/>
                </a:tc>
                <a:tc>
                  <a:txBody>
                    <a:bodyPr/>
                    <a:lstStyle/>
                    <a:p>
                      <a:r>
                        <a:rPr lang="en-US" sz="3200" dirty="0" smtClean="0"/>
                        <a:t>NO</a:t>
                      </a:r>
                      <a:endParaRPr lang="en-US" sz="3200" dirty="0"/>
                    </a:p>
                  </a:txBody>
                  <a:tcPr/>
                </a:tc>
                <a:tc>
                  <a:txBody>
                    <a:bodyPr/>
                    <a:lstStyle/>
                    <a:p>
                      <a:r>
                        <a:rPr lang="en-US" sz="3200" dirty="0" smtClean="0"/>
                        <a:t>NO</a:t>
                      </a:r>
                      <a:endParaRPr lang="en-US" sz="3200" dirty="0"/>
                    </a:p>
                  </a:txBody>
                  <a:tcPr/>
                </a:tc>
                <a:tc>
                  <a:txBody>
                    <a:bodyPr/>
                    <a:lstStyle/>
                    <a:p>
                      <a:r>
                        <a:rPr lang="en-US" sz="3200" dirty="0" smtClean="0"/>
                        <a:t>VARCHAR(255)</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1821414730"/>
                  </a:ext>
                </a:extLst>
              </a:tr>
            </a:tbl>
          </a:graphicData>
        </a:graphic>
      </p:graphicFrame>
    </p:spTree>
    <p:extLst>
      <p:ext uri="{BB962C8B-B14F-4D97-AF65-F5344CB8AC3E}">
        <p14:creationId xmlns:p14="http://schemas.microsoft.com/office/powerpoint/2010/main" val="2020112872"/>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 </a:t>
            </a:r>
            <a:r>
              <a:rPr lang="en-US" dirty="0" err="1" smtClean="0"/>
              <a:t>Embeddings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en-US" smtClean="0"/>
              <a:t>16</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003123163"/>
              </p:ext>
            </p:extLst>
          </p:nvPr>
        </p:nvGraphicFramePr>
        <p:xfrm>
          <a:off x="1836156" y="2799052"/>
          <a:ext cx="20693828" cy="1158240"/>
        </p:xfrm>
        <a:graphic>
          <a:graphicData uri="http://schemas.openxmlformats.org/drawingml/2006/table">
            <a:tbl>
              <a:tblPr firstRow="1" bandRow="1">
                <a:tableStyleId>{5940675A-B579-460E-94D1-54222C63F5DA}</a:tableStyleId>
              </a:tblPr>
              <a:tblGrid>
                <a:gridCol w="3447796">
                  <a:extLst>
                    <a:ext uri="{9D8B030D-6E8A-4147-A177-3AD203B41FA5}">
                      <a16:colId xmlns="" xmlns:a16="http://schemas.microsoft.com/office/drawing/2014/main" val="540264133"/>
                    </a:ext>
                  </a:extLst>
                </a:gridCol>
                <a:gridCol w="3698260">
                  <a:extLst>
                    <a:ext uri="{9D8B030D-6E8A-4147-A177-3AD203B41FA5}">
                      <a16:colId xmlns="" xmlns:a16="http://schemas.microsoft.com/office/drawing/2014/main" val="2481546506"/>
                    </a:ext>
                  </a:extLst>
                </a:gridCol>
                <a:gridCol w="3204384">
                  <a:extLst>
                    <a:ext uri="{9D8B030D-6E8A-4147-A177-3AD203B41FA5}">
                      <a16:colId xmlns="" xmlns:a16="http://schemas.microsoft.com/office/drawing/2014/main" val="3824343851"/>
                    </a:ext>
                  </a:extLst>
                </a:gridCol>
                <a:gridCol w="3447796">
                  <a:extLst>
                    <a:ext uri="{9D8B030D-6E8A-4147-A177-3AD203B41FA5}">
                      <a16:colId xmlns="" xmlns:a16="http://schemas.microsoft.com/office/drawing/2014/main" val="3301440876"/>
                    </a:ext>
                  </a:extLst>
                </a:gridCol>
                <a:gridCol w="3447796">
                  <a:extLst>
                    <a:ext uri="{9D8B030D-6E8A-4147-A177-3AD203B41FA5}">
                      <a16:colId xmlns="" xmlns:a16="http://schemas.microsoft.com/office/drawing/2014/main" val="3814966983"/>
                    </a:ext>
                  </a:extLst>
                </a:gridCol>
                <a:gridCol w="3447796">
                  <a:extLst>
                    <a:ext uri="{9D8B030D-6E8A-4147-A177-3AD203B41FA5}">
                      <a16:colId xmlns="" xmlns:a16="http://schemas.microsoft.com/office/drawing/2014/main" val="572211242"/>
                    </a:ext>
                  </a:extLst>
                </a:gridCol>
              </a:tblGrid>
              <a:tr h="370840">
                <a:tc>
                  <a:txBody>
                    <a:bodyPr/>
                    <a:lstStyle/>
                    <a:p>
                      <a:r>
                        <a:rPr lang="en-US" sz="3200" b="1" dirty="0" smtClean="0"/>
                        <a:t>Table Name</a:t>
                      </a:r>
                      <a:endParaRPr lang="en-US" sz="3200" b="1" dirty="0"/>
                    </a:p>
                  </a:txBody>
                  <a:tcPr>
                    <a:solidFill>
                      <a:schemeClr val="bg2"/>
                    </a:solidFill>
                  </a:tcPr>
                </a:tc>
                <a:tc>
                  <a:txBody>
                    <a:bodyPr/>
                    <a:lstStyle/>
                    <a:p>
                      <a:r>
                        <a:rPr lang="en-US" sz="3200" b="1" dirty="0" smtClean="0"/>
                        <a:t>Field Name</a:t>
                      </a:r>
                      <a:endParaRPr lang="en-US" sz="3200" b="1" dirty="0"/>
                    </a:p>
                  </a:txBody>
                  <a:tcPr>
                    <a:solidFill>
                      <a:schemeClr val="bg2"/>
                    </a:solidFill>
                  </a:tcPr>
                </a:tc>
                <a:tc>
                  <a:txBody>
                    <a:bodyPr/>
                    <a:lstStyle/>
                    <a:p>
                      <a:r>
                        <a:rPr lang="en-US" sz="3200" b="1" dirty="0" smtClean="0"/>
                        <a:t>Is Primary Key</a:t>
                      </a:r>
                      <a:endParaRPr lang="en-US" sz="3200" b="1" dirty="0"/>
                    </a:p>
                  </a:txBody>
                  <a:tcPr>
                    <a:solidFill>
                      <a:schemeClr val="bg2"/>
                    </a:solidFill>
                  </a:tcPr>
                </a:tc>
                <a:tc>
                  <a:txBody>
                    <a:bodyPr/>
                    <a:lstStyle/>
                    <a:p>
                      <a:r>
                        <a:rPr lang="en-US" sz="3200" b="1" dirty="0" smtClean="0"/>
                        <a:t>Is Foreign Key</a:t>
                      </a:r>
                      <a:endParaRPr lang="en-US" sz="3200" b="1" dirty="0"/>
                    </a:p>
                  </a:txBody>
                  <a:tcPr>
                    <a:solidFill>
                      <a:schemeClr val="bg2"/>
                    </a:solidFill>
                  </a:tcPr>
                </a:tc>
                <a:tc>
                  <a:txBody>
                    <a:bodyPr/>
                    <a:lstStyle/>
                    <a:p>
                      <a:r>
                        <a:rPr lang="en-US" sz="3200" b="1" dirty="0" smtClean="0"/>
                        <a:t>Type</a:t>
                      </a:r>
                      <a:endParaRPr lang="en-US" sz="3200" b="1" dirty="0"/>
                    </a:p>
                  </a:txBody>
                  <a:tcPr>
                    <a:solidFill>
                      <a:schemeClr val="bg2"/>
                    </a:solidFill>
                  </a:tcPr>
                </a:tc>
                <a:tc>
                  <a:txBody>
                    <a:bodyPr/>
                    <a:lstStyle/>
                    <a:p>
                      <a:r>
                        <a:rPr lang="en-US" sz="3200" b="1" dirty="0" smtClean="0"/>
                        <a:t>…?</a:t>
                      </a:r>
                    </a:p>
                  </a:txBody>
                  <a:tcPr>
                    <a:solidFill>
                      <a:schemeClr val="bg2"/>
                    </a:solidFill>
                  </a:tcPr>
                </a:tc>
              </a:tr>
              <a:tr h="370840">
                <a:tc>
                  <a:txBody>
                    <a:bodyPr/>
                    <a:lstStyle/>
                    <a:p>
                      <a:r>
                        <a:rPr lang="en-US" sz="3200" dirty="0" smtClean="0"/>
                        <a:t>COURSE</a:t>
                      </a:r>
                      <a:endParaRPr lang="en-US" sz="3200" dirty="0"/>
                    </a:p>
                  </a:txBody>
                  <a:tcPr/>
                </a:tc>
                <a:tc>
                  <a:txBody>
                    <a:bodyPr/>
                    <a:lstStyle/>
                    <a:p>
                      <a:r>
                        <a:rPr lang="en-US" sz="3200" dirty="0" smtClean="0"/>
                        <a:t>COURSE_ID</a:t>
                      </a:r>
                      <a:endParaRPr lang="en-US" sz="3200" dirty="0"/>
                    </a:p>
                  </a:txBody>
                  <a:tcPr/>
                </a:tc>
                <a:tc>
                  <a:txBody>
                    <a:bodyPr/>
                    <a:lstStyle/>
                    <a:p>
                      <a:r>
                        <a:rPr lang="en-US" sz="3200" dirty="0" smtClean="0"/>
                        <a:t>YES</a:t>
                      </a:r>
                      <a:endParaRPr lang="en-US" sz="3200" dirty="0"/>
                    </a:p>
                  </a:txBody>
                  <a:tcPr/>
                </a:tc>
                <a:tc>
                  <a:txBody>
                    <a:bodyPr/>
                    <a:lstStyle/>
                    <a:p>
                      <a:r>
                        <a:rPr lang="en-US" sz="3200" dirty="0" smtClean="0"/>
                        <a:t>NO</a:t>
                      </a:r>
                      <a:endParaRPr lang="en-US" sz="3200" dirty="0"/>
                    </a:p>
                  </a:txBody>
                  <a:tcPr/>
                </a:tc>
                <a:tc>
                  <a:txBody>
                    <a:bodyPr/>
                    <a:lstStyle/>
                    <a:p>
                      <a:r>
                        <a:rPr lang="en-US" sz="3200" dirty="0" smtClean="0"/>
                        <a:t>INT</a:t>
                      </a:r>
                      <a:endParaRPr lang="en-US" sz="3200" dirty="0"/>
                    </a:p>
                  </a:txBody>
                  <a:tcPr/>
                </a:tc>
                <a:tc>
                  <a:txBody>
                    <a:bodyPr/>
                    <a:lstStyle/>
                    <a:p>
                      <a:endParaRPr lang="en-US" sz="3200" dirty="0" smtClean="0"/>
                    </a:p>
                  </a:txBody>
                  <a:tcPr/>
                </a:tc>
                <a:extLst>
                  <a:ext uri="{0D108BD9-81ED-4DB2-BD59-A6C34878D82A}">
                    <a16:rowId xmlns="" xmlns:a16="http://schemas.microsoft.com/office/drawing/2014/main" val="664325449"/>
                  </a:ext>
                </a:extLst>
              </a:tr>
            </a:tbl>
          </a:graphicData>
        </a:graphic>
      </p:graphicFrame>
      <p:sp>
        <p:nvSpPr>
          <p:cNvPr id="6" name="Rectangle 5"/>
          <p:cNvSpPr/>
          <p:nvPr/>
        </p:nvSpPr>
        <p:spPr>
          <a:xfrm>
            <a:off x="1080018" y="571097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3200" i="1" dirty="0" smtClean="0">
                <a:solidFill>
                  <a:srgbClr val="FFFFFF"/>
                </a:solidFill>
              </a:rPr>
              <a:t>word embedding</a:t>
            </a: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 name="Rectangle 7"/>
          <p:cNvSpPr/>
          <p:nvPr/>
        </p:nvSpPr>
        <p:spPr>
          <a:xfrm>
            <a:off x="4661418" y="8115055"/>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3200" b="0" i="1" u="none" strike="noStrike" cap="none" spc="0" normalizeH="0" baseline="0" dirty="0" smtClean="0">
                <a:ln>
                  <a:noFill/>
                </a:ln>
                <a:solidFill>
                  <a:srgbClr val="FFFFFF"/>
                </a:solidFill>
                <a:effectLst/>
                <a:uFillTx/>
                <a:latin typeface="+mn-lt"/>
                <a:ea typeface="+mn-ea"/>
                <a:cs typeface="+mn-cs"/>
                <a:sym typeface="Helvetica Light"/>
              </a:rPr>
              <a:t>word embedding</a:t>
            </a: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9" name="Rectangle 8"/>
          <p:cNvSpPr/>
          <p:nvPr/>
        </p:nvSpPr>
        <p:spPr>
          <a:xfrm>
            <a:off x="10300218" y="5714339"/>
            <a:ext cx="457200" cy="636712"/>
          </a:xfrm>
          <a:prstGeom prst="rect">
            <a:avLst/>
          </a:prstGeom>
          <a:solidFill>
            <a:schemeClr val="accent2"/>
          </a:solidFill>
          <a:ln w="12700" cap="flat">
            <a:solidFill>
              <a:schemeClr val="accent2"/>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FFFFFF"/>
                </a:solidFill>
                <a:effectLst/>
                <a:uFillTx/>
                <a:latin typeface="+mn-lt"/>
                <a:ea typeface="+mn-ea"/>
                <a:cs typeface="+mn-cs"/>
                <a:sym typeface="Helvetica Light"/>
              </a:rPr>
              <a:t>1</a:t>
            </a: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0" name="Rectangle 9"/>
          <p:cNvSpPr/>
          <p:nvPr/>
        </p:nvSpPr>
        <p:spPr>
          <a:xfrm>
            <a:off x="13710138" y="8115055"/>
            <a:ext cx="457200" cy="636712"/>
          </a:xfrm>
          <a:prstGeom prst="rect">
            <a:avLst/>
          </a:prstGeom>
          <a:solidFill>
            <a:schemeClr val="accent3"/>
          </a:solidFill>
          <a:ln w="12700" cap="flat">
            <a:solidFill>
              <a:schemeClr val="accent3"/>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FFFFFF"/>
                </a:solidFill>
                <a:effectLst/>
                <a:uFillTx/>
                <a:latin typeface="+mn-lt"/>
                <a:ea typeface="+mn-ea"/>
                <a:cs typeface="+mn-cs"/>
                <a:sym typeface="Helvetica Light"/>
              </a:rPr>
              <a:t>0</a:t>
            </a: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1" name="Rectangle 10"/>
          <p:cNvSpPr/>
          <p:nvPr/>
        </p:nvSpPr>
        <p:spPr>
          <a:xfrm>
            <a:off x="16106819" y="5721296"/>
            <a:ext cx="2513105" cy="640080"/>
          </a:xfrm>
          <a:prstGeom prst="rect">
            <a:avLst/>
          </a:prstGeom>
          <a:solidFill>
            <a:schemeClr val="accent5"/>
          </a:solidFill>
          <a:ln w="12700" cap="flat">
            <a:solidFill>
              <a:schemeClr val="accent5"/>
            </a:solid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3200" i="1" dirty="0" smtClean="0">
                <a:solidFill>
                  <a:srgbClr val="FFFFFF"/>
                </a:solidFill>
              </a:rPr>
              <a:t>One-hot</a:t>
            </a:r>
            <a:endParaRPr kumimoji="0" lang="en-US" sz="3200" b="0" i="1" u="none" strike="noStrike" cap="none" spc="0" normalizeH="0" baseline="0" dirty="0">
              <a:ln>
                <a:noFill/>
              </a:ln>
              <a:solidFill>
                <a:srgbClr val="FFFFFF"/>
              </a:solidFill>
              <a:effectLst/>
              <a:uFillTx/>
              <a:sym typeface="Helvetica Light"/>
            </a:endParaRPr>
          </a:p>
        </p:txBody>
      </p:sp>
      <p:cxnSp>
        <p:nvCxnSpPr>
          <p:cNvPr id="14" name="Straight Arrow Connector 13"/>
          <p:cNvCxnSpPr>
            <a:endCxn id="6" idx="0"/>
          </p:cNvCxnSpPr>
          <p:nvPr/>
        </p:nvCxnSpPr>
        <p:spPr>
          <a:xfrm>
            <a:off x="3594618" y="3946967"/>
            <a:ext cx="0" cy="1764004"/>
          </a:xfrm>
          <a:prstGeom prst="straightConnector1">
            <a:avLst/>
          </a:prstGeom>
          <a:noFill/>
          <a:ln w="57150" cap="flat">
            <a:solidFill>
              <a:schemeClr val="tx2"/>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p:cNvCxnSpPr/>
          <p:nvPr/>
        </p:nvCxnSpPr>
        <p:spPr>
          <a:xfrm>
            <a:off x="7176018" y="3946967"/>
            <a:ext cx="0" cy="4168088"/>
          </a:xfrm>
          <a:prstGeom prst="straightConnector1">
            <a:avLst/>
          </a:prstGeom>
          <a:noFill/>
          <a:ln w="57150" cap="flat">
            <a:solidFill>
              <a:schemeClr val="tx2"/>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8"/>
          <p:cNvCxnSpPr>
            <a:endCxn id="9" idx="0"/>
          </p:cNvCxnSpPr>
          <p:nvPr/>
        </p:nvCxnSpPr>
        <p:spPr>
          <a:xfrm>
            <a:off x="10528818" y="3946967"/>
            <a:ext cx="0" cy="1767372"/>
          </a:xfrm>
          <a:prstGeom prst="straightConnector1">
            <a:avLst/>
          </a:prstGeom>
          <a:noFill/>
          <a:ln w="57150" cap="flat">
            <a:solidFill>
              <a:schemeClr val="tx2"/>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endCxn id="11" idx="0"/>
          </p:cNvCxnSpPr>
          <p:nvPr/>
        </p:nvCxnSpPr>
        <p:spPr>
          <a:xfrm>
            <a:off x="17363372" y="3960660"/>
            <a:ext cx="0" cy="1760636"/>
          </a:xfrm>
          <a:prstGeom prst="straightConnector1">
            <a:avLst/>
          </a:prstGeom>
          <a:noFill/>
          <a:ln w="57150" cap="flat">
            <a:solidFill>
              <a:schemeClr val="tx2"/>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22"/>
          <p:cNvCxnSpPr>
            <a:endCxn id="10" idx="0"/>
          </p:cNvCxnSpPr>
          <p:nvPr/>
        </p:nvCxnSpPr>
        <p:spPr>
          <a:xfrm flipH="1">
            <a:off x="13938738" y="3946967"/>
            <a:ext cx="1496" cy="4168088"/>
          </a:xfrm>
          <a:prstGeom prst="straightConnector1">
            <a:avLst/>
          </a:prstGeom>
          <a:noFill/>
          <a:ln w="57150" cap="flat">
            <a:solidFill>
              <a:schemeClr val="tx2"/>
            </a:solidFill>
            <a:prstDash val="solid"/>
            <a:miter lim="400000"/>
            <a:tailEnd type="triangle"/>
          </a:ln>
          <a:effectLst/>
          <a:sp3d/>
        </p:spPr>
        <p:style>
          <a:lnRef idx="0">
            <a:scrgbClr r="0" g="0" b="0"/>
          </a:lnRef>
          <a:fillRef idx="0">
            <a:scrgbClr r="0" g="0" b="0"/>
          </a:fillRef>
          <a:effectRef idx="0">
            <a:scrgbClr r="0" g="0" b="0"/>
          </a:effectRef>
          <a:fontRef idx="none"/>
        </p:style>
      </p:cxnSp>
      <p:grpSp>
        <p:nvGrpSpPr>
          <p:cNvPr id="30" name="Group 29"/>
          <p:cNvGrpSpPr/>
          <p:nvPr/>
        </p:nvGrpSpPr>
        <p:grpSpPr>
          <a:xfrm>
            <a:off x="4594758" y="12276407"/>
            <a:ext cx="13497628" cy="640080"/>
            <a:chOff x="816249" y="3697989"/>
            <a:chExt cx="13497628" cy="640080"/>
          </a:xfrm>
        </p:grpSpPr>
        <p:sp>
          <p:nvSpPr>
            <p:cNvPr id="25" name="Rectangle 24"/>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6" name="Rectangle 25"/>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7" name="Rectangle 26"/>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8" name="Rectangle 27"/>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9" name="Rectangle 28"/>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31" name="TextBox 30"/>
          <p:cNvSpPr txBox="1"/>
          <p:nvPr/>
        </p:nvSpPr>
        <p:spPr>
          <a:xfrm>
            <a:off x="7370064" y="9683168"/>
            <a:ext cx="8736755"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Concatenate into a single vector per field</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24969523"/>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 </a:t>
            </a:r>
            <a:r>
              <a:rPr lang="en-US" dirty="0" err="1" smtClean="0"/>
              <a:t>Embeddings</a:t>
            </a:r>
            <a:endParaRPr lang="en-US" dirty="0"/>
          </a:p>
        </p:txBody>
      </p:sp>
      <p:sp>
        <p:nvSpPr>
          <p:cNvPr id="72" name="Text Placeholder 71"/>
          <p:cNvSpPr>
            <a:spLocks noGrp="1"/>
          </p:cNvSpPr>
          <p:nvPr>
            <p:ph type="body" idx="1"/>
          </p:nvPr>
        </p:nvSpPr>
        <p:spPr>
          <a:xfrm>
            <a:off x="374253" y="3267227"/>
            <a:ext cx="13265547" cy="8840392"/>
          </a:xfrm>
        </p:spPr>
        <p:txBody>
          <a:bodyPr/>
          <a:lstStyle/>
          <a:p>
            <a:r>
              <a:rPr lang="en-US" dirty="0" smtClean="0"/>
              <a:t>One vector for each field </a:t>
            </a:r>
            <a:r>
              <a:rPr lang="en-US" dirty="0" smtClean="0">
                <a:sym typeface="Wingdings" panose="05000000000000000000" pitchFamily="2" charset="2"/>
              </a:rPr>
              <a:t> matrix representation of the entire schema</a:t>
            </a:r>
          </a:p>
          <a:p>
            <a:r>
              <a:rPr lang="en-US" dirty="0" smtClean="0">
                <a:sym typeface="Wingdings" panose="05000000000000000000" pitchFamily="2" charset="2"/>
              </a:rPr>
              <a:t>Alter seq2seq model to pay attention to schema </a:t>
            </a:r>
            <a:r>
              <a:rPr lang="en-US" dirty="0" err="1" smtClean="0">
                <a:sym typeface="Wingdings" panose="05000000000000000000" pitchFamily="2" charset="2"/>
              </a:rPr>
              <a:t>embeddings</a:t>
            </a:r>
            <a:r>
              <a:rPr lang="en-US" dirty="0" smtClean="0">
                <a:sym typeface="Wingdings" panose="05000000000000000000" pitchFamily="2" charset="2"/>
              </a:rPr>
              <a:t> </a:t>
            </a:r>
            <a:r>
              <a:rPr lang="en-US" i="1" dirty="0" smtClean="0">
                <a:sym typeface="Wingdings" panose="05000000000000000000" pitchFamily="2" charset="2"/>
              </a:rPr>
              <a:t>as well as</a:t>
            </a:r>
            <a:r>
              <a:rPr lang="en-US" dirty="0" smtClean="0">
                <a:sym typeface="Wingdings" panose="05000000000000000000" pitchFamily="2" charset="2"/>
              </a:rPr>
              <a:t> input sentence</a:t>
            </a:r>
            <a:r>
              <a:rPr lang="en-US" dirty="0" smtClean="0">
                <a:sym typeface="Wingdings" panose="05000000000000000000" pitchFamily="2" charset="2"/>
              </a:rPr>
              <a:t>.</a:t>
            </a:r>
          </a:p>
        </p:txBody>
      </p:sp>
      <p:sp>
        <p:nvSpPr>
          <p:cNvPr id="4" name="Slide Number Placeholder 3"/>
          <p:cNvSpPr>
            <a:spLocks noGrp="1"/>
          </p:cNvSpPr>
          <p:nvPr>
            <p:ph type="sldNum" sz="quarter" idx="2"/>
          </p:nvPr>
        </p:nvSpPr>
        <p:spPr/>
        <p:txBody>
          <a:bodyPr/>
          <a:lstStyle/>
          <a:p>
            <a:fld id="{86CB4B4D-7CA3-9044-876B-883B54F8677D}" type="slidenum">
              <a:rPr lang="en-US" smtClean="0"/>
              <a:t>17</a:t>
            </a:fld>
            <a:endParaRPr lang="en-US"/>
          </a:p>
        </p:txBody>
      </p:sp>
      <p:grpSp>
        <p:nvGrpSpPr>
          <p:cNvPr id="71" name="Group 70"/>
          <p:cNvGrpSpPr/>
          <p:nvPr/>
        </p:nvGrpSpPr>
        <p:grpSpPr>
          <a:xfrm>
            <a:off x="14397099" y="4324600"/>
            <a:ext cx="7047591" cy="5366568"/>
            <a:chOff x="816249" y="3697989"/>
            <a:chExt cx="13497628" cy="9072296"/>
          </a:xfrm>
        </p:grpSpPr>
        <p:grpSp>
          <p:nvGrpSpPr>
            <p:cNvPr id="26" name="Group 25"/>
            <p:cNvGrpSpPr/>
            <p:nvPr/>
          </p:nvGrpSpPr>
          <p:grpSpPr>
            <a:xfrm>
              <a:off x="816249" y="3697989"/>
              <a:ext cx="13497628" cy="640080"/>
              <a:chOff x="816249" y="3697989"/>
              <a:chExt cx="13497628" cy="640080"/>
            </a:xfrm>
          </p:grpSpPr>
          <p:sp>
            <p:nvSpPr>
              <p:cNvPr id="5" name="Rectangle 4"/>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 name="Rectangle 5"/>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7" name="Rectangle 6"/>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 name="Rectangle 7"/>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Rectangle 8"/>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15" name="Group 14"/>
            <p:cNvGrpSpPr/>
            <p:nvPr/>
          </p:nvGrpSpPr>
          <p:grpSpPr>
            <a:xfrm>
              <a:off x="816249" y="4466085"/>
              <a:ext cx="13497628" cy="640080"/>
              <a:chOff x="968649" y="3850389"/>
              <a:chExt cx="13497628" cy="640080"/>
            </a:xfrm>
          </p:grpSpPr>
          <p:sp>
            <p:nvSpPr>
              <p:cNvPr id="10" name="Rectangle 9"/>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11" name="Rectangle 10"/>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12" name="Rectangle 11"/>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3" name="Rectangle 12"/>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4" name="Rectangle 13"/>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16" name="Rectangle 15"/>
            <p:cNvSpPr/>
            <p:nvPr/>
          </p:nvSpPr>
          <p:spPr>
            <a:xfrm>
              <a:off x="816249" y="5230813"/>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17" name="Rectangle 16"/>
            <p:cNvSpPr/>
            <p:nvPr/>
          </p:nvSpPr>
          <p:spPr>
            <a:xfrm>
              <a:off x="5845449" y="5230813"/>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18" name="Rectangle 17"/>
            <p:cNvSpPr/>
            <p:nvPr/>
          </p:nvSpPr>
          <p:spPr>
            <a:xfrm>
              <a:off x="10874649" y="5230813"/>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9" name="Rectangle 18"/>
            <p:cNvSpPr/>
            <p:nvPr/>
          </p:nvSpPr>
          <p:spPr>
            <a:xfrm>
              <a:off x="11343572" y="5230813"/>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0" name="Rectangle 19"/>
            <p:cNvSpPr/>
            <p:nvPr/>
          </p:nvSpPr>
          <p:spPr>
            <a:xfrm>
              <a:off x="11800772" y="5230813"/>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21" name="Rectangle 20"/>
            <p:cNvSpPr/>
            <p:nvPr/>
          </p:nvSpPr>
          <p:spPr>
            <a:xfrm>
              <a:off x="816249" y="59989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2" name="Rectangle 21"/>
            <p:cNvSpPr/>
            <p:nvPr/>
          </p:nvSpPr>
          <p:spPr>
            <a:xfrm>
              <a:off x="5845449" y="59989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3" name="Rectangle 22"/>
            <p:cNvSpPr/>
            <p:nvPr/>
          </p:nvSpPr>
          <p:spPr>
            <a:xfrm>
              <a:off x="10874649" y="599890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4" name="Rectangle 23"/>
            <p:cNvSpPr/>
            <p:nvPr/>
          </p:nvSpPr>
          <p:spPr>
            <a:xfrm>
              <a:off x="11343572" y="599890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5" name="Rectangle 24"/>
            <p:cNvSpPr/>
            <p:nvPr/>
          </p:nvSpPr>
          <p:spPr>
            <a:xfrm>
              <a:off x="11800772" y="599890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nvGrpSpPr>
            <p:cNvPr id="27" name="Group 26"/>
            <p:cNvGrpSpPr/>
            <p:nvPr/>
          </p:nvGrpSpPr>
          <p:grpSpPr>
            <a:xfrm>
              <a:off x="816249" y="6763637"/>
              <a:ext cx="13497628" cy="640080"/>
              <a:chOff x="816249" y="3697989"/>
              <a:chExt cx="13497628" cy="640080"/>
            </a:xfrm>
          </p:grpSpPr>
          <p:sp>
            <p:nvSpPr>
              <p:cNvPr id="28" name="Rectangle 27"/>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9" name="Rectangle 28"/>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0" name="Rectangle 29"/>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1" name="Rectangle 30"/>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2" name="Rectangle 31"/>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33" name="Group 32"/>
            <p:cNvGrpSpPr/>
            <p:nvPr/>
          </p:nvGrpSpPr>
          <p:grpSpPr>
            <a:xfrm>
              <a:off x="816249" y="7531733"/>
              <a:ext cx="13497628" cy="640080"/>
              <a:chOff x="968649" y="3850389"/>
              <a:chExt cx="13497628" cy="640080"/>
            </a:xfrm>
          </p:grpSpPr>
          <p:sp>
            <p:nvSpPr>
              <p:cNvPr id="34" name="Rectangle 33"/>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5" name="Rectangle 34"/>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6" name="Rectangle 35"/>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7" name="Rectangle 36"/>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8" name="Rectangle 37"/>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39" name="Rectangle 38"/>
            <p:cNvSpPr/>
            <p:nvPr/>
          </p:nvSpPr>
          <p:spPr>
            <a:xfrm>
              <a:off x="816249" y="829646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0" name="Rectangle 39"/>
            <p:cNvSpPr/>
            <p:nvPr/>
          </p:nvSpPr>
          <p:spPr>
            <a:xfrm>
              <a:off x="5845449" y="829646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1" name="Rectangle 40"/>
            <p:cNvSpPr/>
            <p:nvPr/>
          </p:nvSpPr>
          <p:spPr>
            <a:xfrm>
              <a:off x="10874649" y="8296461"/>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2" name="Rectangle 41"/>
            <p:cNvSpPr/>
            <p:nvPr/>
          </p:nvSpPr>
          <p:spPr>
            <a:xfrm>
              <a:off x="11343572" y="8296461"/>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3" name="Rectangle 42"/>
            <p:cNvSpPr/>
            <p:nvPr/>
          </p:nvSpPr>
          <p:spPr>
            <a:xfrm>
              <a:off x="11800772" y="8296461"/>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44" name="Rectangle 43"/>
            <p:cNvSpPr/>
            <p:nvPr/>
          </p:nvSpPr>
          <p:spPr>
            <a:xfrm>
              <a:off x="816249" y="9064557"/>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5" name="Rectangle 44"/>
            <p:cNvSpPr/>
            <p:nvPr/>
          </p:nvSpPr>
          <p:spPr>
            <a:xfrm>
              <a:off x="5845449" y="9064557"/>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6" name="Rectangle 45"/>
            <p:cNvSpPr/>
            <p:nvPr/>
          </p:nvSpPr>
          <p:spPr>
            <a:xfrm>
              <a:off x="10874649" y="9064557"/>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7" name="Rectangle 46"/>
            <p:cNvSpPr/>
            <p:nvPr/>
          </p:nvSpPr>
          <p:spPr>
            <a:xfrm>
              <a:off x="11343572" y="9064557"/>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8" name="Rectangle 47"/>
            <p:cNvSpPr/>
            <p:nvPr/>
          </p:nvSpPr>
          <p:spPr>
            <a:xfrm>
              <a:off x="11800772" y="9064557"/>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nvGrpSpPr>
            <p:cNvPr id="49" name="Group 48"/>
            <p:cNvGrpSpPr/>
            <p:nvPr/>
          </p:nvGrpSpPr>
          <p:grpSpPr>
            <a:xfrm>
              <a:off x="816249" y="9829285"/>
              <a:ext cx="13497628" cy="640080"/>
              <a:chOff x="816249" y="3697989"/>
              <a:chExt cx="13497628" cy="640080"/>
            </a:xfrm>
          </p:grpSpPr>
          <p:sp>
            <p:nvSpPr>
              <p:cNvPr id="50" name="Rectangle 49"/>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1" name="Rectangle 50"/>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2" name="Rectangle 51"/>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3" name="Rectangle 52"/>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4" name="Rectangle 53"/>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55" name="Group 54"/>
            <p:cNvGrpSpPr/>
            <p:nvPr/>
          </p:nvGrpSpPr>
          <p:grpSpPr>
            <a:xfrm>
              <a:off x="816249" y="10597381"/>
              <a:ext cx="13497628" cy="640080"/>
              <a:chOff x="968649" y="3850389"/>
              <a:chExt cx="13497628" cy="640080"/>
            </a:xfrm>
          </p:grpSpPr>
          <p:sp>
            <p:nvSpPr>
              <p:cNvPr id="56" name="Rectangle 55"/>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7" name="Rectangle 56"/>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8" name="Rectangle 57"/>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9" name="Rectangle 58"/>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0" name="Rectangle 59"/>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61" name="Rectangle 60"/>
            <p:cNvSpPr/>
            <p:nvPr/>
          </p:nvSpPr>
          <p:spPr>
            <a:xfrm>
              <a:off x="816249" y="113621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2" name="Rectangle 61"/>
            <p:cNvSpPr/>
            <p:nvPr/>
          </p:nvSpPr>
          <p:spPr>
            <a:xfrm>
              <a:off x="5845449" y="113621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3" name="Rectangle 62"/>
            <p:cNvSpPr/>
            <p:nvPr/>
          </p:nvSpPr>
          <p:spPr>
            <a:xfrm>
              <a:off x="10874649" y="1136210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4" name="Rectangle 63"/>
            <p:cNvSpPr/>
            <p:nvPr/>
          </p:nvSpPr>
          <p:spPr>
            <a:xfrm>
              <a:off x="11343572" y="1136210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5" name="Rectangle 64"/>
            <p:cNvSpPr/>
            <p:nvPr/>
          </p:nvSpPr>
          <p:spPr>
            <a:xfrm>
              <a:off x="11800772" y="1136210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66" name="Rectangle 65"/>
            <p:cNvSpPr/>
            <p:nvPr/>
          </p:nvSpPr>
          <p:spPr>
            <a:xfrm>
              <a:off x="816249" y="12130205"/>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7" name="Rectangle 66"/>
            <p:cNvSpPr/>
            <p:nvPr/>
          </p:nvSpPr>
          <p:spPr>
            <a:xfrm>
              <a:off x="5845449" y="12130205"/>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8" name="Rectangle 67"/>
            <p:cNvSpPr/>
            <p:nvPr/>
          </p:nvSpPr>
          <p:spPr>
            <a:xfrm>
              <a:off x="10874649" y="12130205"/>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9" name="Rectangle 68"/>
            <p:cNvSpPr/>
            <p:nvPr/>
          </p:nvSpPr>
          <p:spPr>
            <a:xfrm>
              <a:off x="11343572" y="12130205"/>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0" name="Rectangle 69"/>
            <p:cNvSpPr/>
            <p:nvPr/>
          </p:nvSpPr>
          <p:spPr>
            <a:xfrm>
              <a:off x="11800772" y="12130205"/>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Tree>
    <p:extLst>
      <p:ext uri="{BB962C8B-B14F-4D97-AF65-F5344CB8AC3E}">
        <p14:creationId xmlns:p14="http://schemas.microsoft.com/office/powerpoint/2010/main" val="1053504196"/>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Schema </a:t>
            </a:r>
            <a:r>
              <a:rPr lang="en-US" dirty="0" err="1" smtClean="0"/>
              <a:t>Embeddings</a:t>
            </a:r>
            <a:r>
              <a:rPr lang="en-US" dirty="0" smtClean="0"/>
              <a:t> Questions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en-US" smtClean="0"/>
              <a:t>18</a:t>
            </a:fld>
            <a:endParaRPr lang="en-US"/>
          </a:p>
        </p:txBody>
      </p:sp>
      <p:grpSp>
        <p:nvGrpSpPr>
          <p:cNvPr id="90" name="Group 89"/>
          <p:cNvGrpSpPr/>
          <p:nvPr/>
        </p:nvGrpSpPr>
        <p:grpSpPr>
          <a:xfrm>
            <a:off x="863600" y="3162946"/>
            <a:ext cx="23057104" cy="1670328"/>
            <a:chOff x="863600" y="3162946"/>
            <a:chExt cx="23057104" cy="1670328"/>
          </a:xfrm>
        </p:grpSpPr>
        <p:sp>
          <p:nvSpPr>
            <p:cNvPr id="5" name="Rectangle 4"/>
            <p:cNvSpPr/>
            <p:nvPr/>
          </p:nvSpPr>
          <p:spPr>
            <a:xfrm>
              <a:off x="10903723" y="371282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z="3200" i="1" dirty="0" smtClean="0">
                  <a:solidFill>
                    <a:srgbClr val="FFFFFF"/>
                  </a:solidFill>
                </a:rPr>
                <a:t>COURSE</a:t>
              </a: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 name="Rectangle 5"/>
            <p:cNvSpPr/>
            <p:nvPr/>
          </p:nvSpPr>
          <p:spPr>
            <a:xfrm>
              <a:off x="17244017" y="371282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3200" b="0" i="1" u="none" strike="noStrike" cap="none" spc="0" normalizeH="0" baseline="0" dirty="0" smtClean="0">
                  <a:ln>
                    <a:noFill/>
                  </a:ln>
                  <a:solidFill>
                    <a:srgbClr val="FFFFFF"/>
                  </a:solidFill>
                  <a:effectLst/>
                  <a:uFillTx/>
                  <a:latin typeface="+mn-lt"/>
                  <a:ea typeface="+mn-ea"/>
                  <a:cs typeface="+mn-cs"/>
                  <a:sym typeface="Helvetica Light"/>
                </a:rPr>
                <a:t>OFFERING</a:t>
              </a: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 name="TextBox 7"/>
            <p:cNvSpPr txBox="1"/>
            <p:nvPr/>
          </p:nvSpPr>
          <p:spPr>
            <a:xfrm>
              <a:off x="16182070" y="3579252"/>
              <a:ext cx="812800" cy="907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smtClean="0">
                  <a:ln>
                    <a:noFill/>
                  </a:ln>
                  <a:solidFill>
                    <a:srgbClr val="000000"/>
                  </a:solidFill>
                  <a:effectLst/>
                  <a:uFillTx/>
                  <a:latin typeface="+mn-lt"/>
                  <a:ea typeface="+mn-ea"/>
                  <a:cs typeface="+mn-cs"/>
                  <a:sym typeface="Helvetica Light"/>
                </a:rPr>
                <a:t>+</a:t>
              </a:r>
              <a:endParaRPr kumimoji="0" lang="en-US" sz="5000" b="0" i="0" u="none" strike="noStrike" cap="none" spc="0" normalizeH="0" baseline="0">
                <a:ln>
                  <a:noFill/>
                </a:ln>
                <a:solidFill>
                  <a:srgbClr val="000000"/>
                </a:solidFill>
                <a:effectLst/>
                <a:uFillTx/>
                <a:latin typeface="+mn-lt"/>
                <a:ea typeface="+mn-ea"/>
                <a:cs typeface="+mn-cs"/>
                <a:sym typeface="Helvetica Light"/>
              </a:endParaRPr>
            </a:p>
          </p:txBody>
        </p:sp>
        <p:sp>
          <p:nvSpPr>
            <p:cNvPr id="9" name="TextBox 8"/>
            <p:cNvSpPr txBox="1"/>
            <p:nvPr/>
          </p:nvSpPr>
          <p:spPr>
            <a:xfrm>
              <a:off x="22332381" y="3576005"/>
              <a:ext cx="1588323"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n-US" smtClean="0"/>
                <a:t>= ?</a:t>
              </a:r>
              <a:endParaRPr kumimoji="0" lang="en-US" sz="5000" b="0" i="0" u="none" strike="noStrike" cap="none" spc="0" normalizeH="0" baseline="0">
                <a:ln>
                  <a:noFill/>
                </a:ln>
                <a:solidFill>
                  <a:srgbClr val="000000"/>
                </a:solidFill>
                <a:effectLst/>
                <a:uFillTx/>
                <a:latin typeface="+mn-lt"/>
                <a:ea typeface="+mn-ea"/>
                <a:cs typeface="+mn-cs"/>
                <a:sym typeface="Helvetica Light"/>
              </a:endParaRPr>
            </a:p>
          </p:txBody>
        </p:sp>
        <p:sp>
          <p:nvSpPr>
            <p:cNvPr id="13" name="TextBox 12"/>
            <p:cNvSpPr txBox="1">
              <a:spLocks/>
            </p:cNvSpPr>
            <p:nvPr/>
          </p:nvSpPr>
          <p:spPr>
            <a:xfrm>
              <a:off x="863600" y="3162946"/>
              <a:ext cx="7823200" cy="1670328"/>
            </a:xfrm>
            <a:prstGeom prst="rect">
              <a:avLst/>
            </a:prstGeom>
            <a:ln w="12700">
              <a:miter lim="400000"/>
            </a:ln>
          </p:spPr>
          <p:txBody>
            <a:bodyPr lIns="71437" tIns="71437" rIns="71437" bIns="71437" anchor="ctr">
              <a:normAutofit/>
            </a:bodyPr>
            <a:lstStyle>
              <a:lvl1pPr marL="617361" indent="-617361" algn="l">
                <a:spcBef>
                  <a:spcPts val="5900"/>
                </a:spcBef>
                <a:buSzPct val="75000"/>
                <a:buChar char="•"/>
                <a:defRPr>
                  <a:latin typeface="Arial"/>
                  <a:ea typeface="Arial"/>
                  <a:cs typeface="Arial"/>
                  <a:sym typeface="Arial"/>
                </a:defRPr>
              </a:lvl1pPr>
              <a:lvl2pPr marL="1061861" indent="-617361" algn="l">
                <a:spcBef>
                  <a:spcPts val="5900"/>
                </a:spcBef>
                <a:buSzPct val="75000"/>
                <a:buChar char="•"/>
                <a:defRPr>
                  <a:latin typeface="Arial"/>
                  <a:ea typeface="Arial"/>
                  <a:cs typeface="Arial"/>
                  <a:sym typeface="Arial"/>
                </a:defRPr>
              </a:lvl2pPr>
              <a:lvl3pPr marL="1506361" indent="-617361" algn="l">
                <a:spcBef>
                  <a:spcPts val="5900"/>
                </a:spcBef>
                <a:buSzPct val="75000"/>
                <a:buChar char="•"/>
                <a:defRPr>
                  <a:latin typeface="Arial"/>
                  <a:ea typeface="Arial"/>
                  <a:cs typeface="Arial"/>
                  <a:sym typeface="Arial"/>
                </a:defRPr>
              </a:lvl3pPr>
              <a:lvl4pPr marL="1950861" indent="-617361" algn="l">
                <a:spcBef>
                  <a:spcPts val="5900"/>
                </a:spcBef>
                <a:buSzPct val="75000"/>
                <a:buChar char="•"/>
                <a:defRPr>
                  <a:latin typeface="Arial"/>
                  <a:ea typeface="Arial"/>
                  <a:cs typeface="Arial"/>
                  <a:sym typeface="Arial"/>
                </a:defRPr>
              </a:lvl4pPr>
              <a:lvl5pPr marL="2395361" indent="-617361" algn="l">
                <a:spcBef>
                  <a:spcPts val="5900"/>
                </a:spcBef>
                <a:buSzPct val="75000"/>
                <a:buChar char="•"/>
                <a:defRPr>
                  <a:latin typeface="Arial"/>
                  <a:ea typeface="Arial"/>
                  <a:cs typeface="Arial"/>
                  <a:sym typeface="Arial"/>
                </a:defRPr>
              </a:lvl5pPr>
              <a:lvl6pPr marL="2839861" indent="-617361" algn="l">
                <a:spcBef>
                  <a:spcPts val="5900"/>
                </a:spcBef>
                <a:buSzPct val="75000"/>
                <a:buChar char="•"/>
              </a:lvl6pPr>
              <a:lvl7pPr marL="3284361" indent="-617361" algn="l">
                <a:spcBef>
                  <a:spcPts val="5900"/>
                </a:spcBef>
                <a:buSzPct val="75000"/>
                <a:buChar char="•"/>
              </a:lvl7pPr>
              <a:lvl8pPr marL="3728861" indent="-617361" algn="l">
                <a:spcBef>
                  <a:spcPts val="5900"/>
                </a:spcBef>
                <a:buSzPct val="75000"/>
                <a:buChar char="•"/>
              </a:lvl8pPr>
              <a:lvl9pPr marL="4173361" indent="-617361" algn="l">
                <a:spcBef>
                  <a:spcPts val="5900"/>
                </a:spcBef>
                <a:buSzPct val="75000"/>
                <a:buChar char="•"/>
              </a:lvl9pPr>
            </a:lstStyle>
            <a:p>
              <a:r>
                <a:rPr lang="en-US" dirty="0"/>
                <a:t>Multi-word table names</a:t>
              </a:r>
              <a:endParaRPr lang="en-US" dirty="0">
                <a:sym typeface="Helvetica Light"/>
              </a:endParaRPr>
            </a:p>
          </p:txBody>
        </p:sp>
      </p:grpSp>
      <p:grpSp>
        <p:nvGrpSpPr>
          <p:cNvPr id="91" name="Group 90"/>
          <p:cNvGrpSpPr/>
          <p:nvPr/>
        </p:nvGrpSpPr>
        <p:grpSpPr>
          <a:xfrm>
            <a:off x="863600" y="6017635"/>
            <a:ext cx="23057104" cy="1683153"/>
            <a:chOff x="863600" y="6017635"/>
            <a:chExt cx="23057104" cy="1683153"/>
          </a:xfrm>
        </p:grpSpPr>
        <p:sp>
          <p:nvSpPr>
            <p:cNvPr id="11" name="TextBox 10"/>
            <p:cNvSpPr txBox="1"/>
            <p:nvPr/>
          </p:nvSpPr>
          <p:spPr>
            <a:xfrm>
              <a:off x="16971264" y="6017635"/>
              <a:ext cx="6949440" cy="1683152"/>
            </a:xfrm>
            <a:prstGeom prst="rect">
              <a:avLst/>
            </a:prstGeom>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71437" tIns="71437" rIns="71437" bIns="71437" numCol="1" spcCol="38100" rtlCol="0" anchor="ctr">
              <a:spAutoFit/>
            </a:bodyPr>
            <a:lstStyle/>
            <a:p>
              <a:r>
                <a:rPr lang="is-IS" dirty="0" smtClean="0"/>
                <a:t>… </a:t>
              </a:r>
              <a:r>
                <a:rPr lang="en-US" dirty="0" smtClean="0"/>
                <a:t>filed </a:t>
              </a:r>
              <a:r>
                <a:rPr lang="en-US" dirty="0"/>
                <a:t>for an initial public </a:t>
              </a:r>
              <a:r>
                <a:rPr lang="en-US" b="1" dirty="0"/>
                <a:t>offering</a:t>
              </a:r>
              <a:r>
                <a:rPr lang="en-US" dirty="0"/>
                <a:t> </a:t>
              </a:r>
              <a:r>
                <a:rPr lang="en-US" dirty="0" smtClean="0"/>
                <a:t>of </a:t>
              </a:r>
              <a:r>
                <a:rPr lang="is-IS" dirty="0" smtClean="0"/>
                <a:t>…</a:t>
              </a:r>
              <a:r>
                <a:rPr lang="en-US" dirty="0"/>
                <a:t> </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2" name="TextBox 11"/>
            <p:cNvSpPr txBox="1"/>
            <p:nvPr/>
          </p:nvSpPr>
          <p:spPr>
            <a:xfrm>
              <a:off x="9359781" y="6017635"/>
              <a:ext cx="6947228" cy="1683152"/>
            </a:xfrm>
            <a:prstGeom prst="rect">
              <a:avLst/>
            </a:prstGeom>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71437" tIns="71437" rIns="71437" bIns="71437" numCol="1" spcCol="38100" rtlCol="0" anchor="ctr">
              <a:spAutoFit/>
            </a:bodyPr>
            <a:lstStyle/>
            <a:p>
              <a:r>
                <a:rPr lang="is-IS" dirty="0" smtClean="0"/>
                <a:t>…</a:t>
              </a:r>
              <a:r>
                <a:rPr lang="en-US" dirty="0" smtClean="0"/>
                <a:t> the</a:t>
              </a:r>
              <a:r>
                <a:rPr lang="en-US" dirty="0"/>
                <a:t> golf </a:t>
              </a:r>
              <a:r>
                <a:rPr lang="en-US" b="1" dirty="0"/>
                <a:t>course</a:t>
              </a:r>
              <a:r>
                <a:rPr lang="en-US" dirty="0"/>
                <a:t> and driving </a:t>
              </a:r>
              <a:r>
                <a:rPr lang="en-US" dirty="0" smtClean="0"/>
                <a:t>range </a:t>
              </a:r>
              <a:r>
                <a:rPr lang="is-IS" dirty="0" smtClean="0"/>
                <a:t>…</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4" name="TextBox 13"/>
            <p:cNvSpPr txBox="1"/>
            <p:nvPr/>
          </p:nvSpPr>
          <p:spPr>
            <a:xfrm>
              <a:off x="863600" y="6017636"/>
              <a:ext cx="8090418" cy="1683152"/>
            </a:xfrm>
            <a:prstGeom prst="rect">
              <a:avLst/>
            </a:prstGeom>
            <a:ln w="12700">
              <a:miter lim="400000"/>
            </a:ln>
          </p:spPr>
          <p:txBody>
            <a:bodyPr lIns="71437" tIns="71437" rIns="71437" bIns="71437" anchor="ctr">
              <a:normAutofit/>
            </a:bodyPr>
            <a:lstStyle>
              <a:lvl1pPr marL="617361" indent="-617361" algn="l">
                <a:spcBef>
                  <a:spcPts val="5900"/>
                </a:spcBef>
                <a:buSzPct val="75000"/>
                <a:buChar char="•"/>
                <a:defRPr>
                  <a:latin typeface="Arial"/>
                  <a:ea typeface="Arial"/>
                  <a:cs typeface="Arial"/>
                  <a:sym typeface="Arial"/>
                </a:defRPr>
              </a:lvl1pPr>
              <a:lvl2pPr marL="1061861" indent="-617361" algn="l">
                <a:spcBef>
                  <a:spcPts val="5900"/>
                </a:spcBef>
                <a:buSzPct val="75000"/>
                <a:buChar char="•"/>
                <a:defRPr>
                  <a:latin typeface="Arial"/>
                  <a:ea typeface="Arial"/>
                  <a:cs typeface="Arial"/>
                  <a:sym typeface="Arial"/>
                </a:defRPr>
              </a:lvl2pPr>
              <a:lvl3pPr marL="1506361" indent="-617361" algn="l">
                <a:spcBef>
                  <a:spcPts val="5900"/>
                </a:spcBef>
                <a:buSzPct val="75000"/>
                <a:buChar char="•"/>
                <a:defRPr>
                  <a:latin typeface="Arial"/>
                  <a:ea typeface="Arial"/>
                  <a:cs typeface="Arial"/>
                  <a:sym typeface="Arial"/>
                </a:defRPr>
              </a:lvl3pPr>
              <a:lvl4pPr marL="1950861" indent="-617361" algn="l">
                <a:spcBef>
                  <a:spcPts val="5900"/>
                </a:spcBef>
                <a:buSzPct val="75000"/>
                <a:buChar char="•"/>
                <a:defRPr>
                  <a:latin typeface="Arial"/>
                  <a:ea typeface="Arial"/>
                  <a:cs typeface="Arial"/>
                  <a:sym typeface="Arial"/>
                </a:defRPr>
              </a:lvl4pPr>
              <a:lvl5pPr marL="2395361" indent="-617361" algn="l">
                <a:spcBef>
                  <a:spcPts val="5900"/>
                </a:spcBef>
                <a:buSzPct val="75000"/>
                <a:buChar char="•"/>
                <a:defRPr>
                  <a:latin typeface="Arial"/>
                  <a:ea typeface="Arial"/>
                  <a:cs typeface="Arial"/>
                  <a:sym typeface="Arial"/>
                </a:defRPr>
              </a:lvl5pPr>
              <a:lvl6pPr marL="2839861" indent="-617361" algn="l">
                <a:spcBef>
                  <a:spcPts val="5900"/>
                </a:spcBef>
                <a:buSzPct val="75000"/>
                <a:buChar char="•"/>
              </a:lvl6pPr>
              <a:lvl7pPr marL="3284361" indent="-617361" algn="l">
                <a:spcBef>
                  <a:spcPts val="5900"/>
                </a:spcBef>
                <a:buSzPct val="75000"/>
                <a:buChar char="•"/>
              </a:lvl7pPr>
              <a:lvl8pPr marL="3728861" indent="-617361" algn="l">
                <a:spcBef>
                  <a:spcPts val="5900"/>
                </a:spcBef>
                <a:buSzPct val="75000"/>
                <a:buChar char="•"/>
              </a:lvl8pPr>
              <a:lvl9pPr marL="4173361" indent="-617361" algn="l">
                <a:spcBef>
                  <a:spcPts val="5900"/>
                </a:spcBef>
                <a:buSzPct val="75000"/>
                <a:buChar char="•"/>
              </a:lvl9pPr>
            </a:lstStyle>
            <a:p>
              <a:r>
                <a:rPr lang="en-US" dirty="0" smtClean="0"/>
                <a:t>Word </a:t>
              </a:r>
              <a:r>
                <a:rPr lang="en-US" dirty="0" err="1" smtClean="0"/>
                <a:t>embeddings</a:t>
              </a:r>
              <a:r>
                <a:rPr lang="en-US" dirty="0" smtClean="0"/>
                <a:t> source</a:t>
              </a:r>
              <a:endParaRPr lang="en-US" dirty="0">
                <a:sym typeface="Helvetica Light"/>
              </a:endParaRPr>
            </a:p>
          </p:txBody>
        </p:sp>
      </p:grpSp>
      <p:grpSp>
        <p:nvGrpSpPr>
          <p:cNvPr id="92" name="Group 91"/>
          <p:cNvGrpSpPr/>
          <p:nvPr/>
        </p:nvGrpSpPr>
        <p:grpSpPr>
          <a:xfrm>
            <a:off x="863600" y="8516929"/>
            <a:ext cx="19505088" cy="4716070"/>
            <a:chOff x="863600" y="8516929"/>
            <a:chExt cx="19505088" cy="4716070"/>
          </a:xfrm>
        </p:grpSpPr>
        <p:sp>
          <p:nvSpPr>
            <p:cNvPr id="10" name="TextBox 9"/>
            <p:cNvSpPr txBox="1"/>
            <p:nvPr/>
          </p:nvSpPr>
          <p:spPr>
            <a:xfrm>
              <a:off x="863600" y="9031470"/>
              <a:ext cx="12395200" cy="1670328"/>
            </a:xfrm>
            <a:prstGeom prst="rect">
              <a:avLst/>
            </a:prstGeom>
            <a:ln w="12700">
              <a:miter lim="400000"/>
            </a:ln>
          </p:spPr>
          <p:txBody>
            <a:bodyPr lIns="71437" tIns="71437" rIns="71437" bIns="71437" anchor="ctr">
              <a:normAutofit/>
            </a:bodyPr>
            <a:lstStyle>
              <a:lvl1pPr marL="617361" indent="-617361" algn="l">
                <a:spcBef>
                  <a:spcPts val="5900"/>
                </a:spcBef>
                <a:buSzPct val="75000"/>
                <a:buChar char="•"/>
                <a:defRPr>
                  <a:latin typeface="Arial"/>
                  <a:ea typeface="Arial"/>
                  <a:cs typeface="Arial"/>
                  <a:sym typeface="Arial"/>
                </a:defRPr>
              </a:lvl1pPr>
              <a:lvl2pPr marL="1061861" indent="-617361" algn="l">
                <a:spcBef>
                  <a:spcPts val="5900"/>
                </a:spcBef>
                <a:buSzPct val="75000"/>
                <a:buChar char="•"/>
                <a:defRPr>
                  <a:latin typeface="Arial"/>
                  <a:ea typeface="Arial"/>
                  <a:cs typeface="Arial"/>
                  <a:sym typeface="Arial"/>
                </a:defRPr>
              </a:lvl2pPr>
              <a:lvl3pPr marL="1506361" indent="-617361" algn="l">
                <a:spcBef>
                  <a:spcPts val="5900"/>
                </a:spcBef>
                <a:buSzPct val="75000"/>
                <a:buChar char="•"/>
                <a:defRPr>
                  <a:latin typeface="Arial"/>
                  <a:ea typeface="Arial"/>
                  <a:cs typeface="Arial"/>
                  <a:sym typeface="Arial"/>
                </a:defRPr>
              </a:lvl3pPr>
              <a:lvl4pPr marL="1950861" indent="-617361" algn="l">
                <a:spcBef>
                  <a:spcPts val="5900"/>
                </a:spcBef>
                <a:buSzPct val="75000"/>
                <a:buChar char="•"/>
                <a:defRPr>
                  <a:latin typeface="Arial"/>
                  <a:ea typeface="Arial"/>
                  <a:cs typeface="Arial"/>
                  <a:sym typeface="Arial"/>
                </a:defRPr>
              </a:lvl4pPr>
              <a:lvl5pPr marL="2395361" indent="-617361" algn="l">
                <a:spcBef>
                  <a:spcPts val="5900"/>
                </a:spcBef>
                <a:buSzPct val="75000"/>
                <a:buChar char="•"/>
                <a:defRPr>
                  <a:latin typeface="Arial"/>
                  <a:ea typeface="Arial"/>
                  <a:cs typeface="Arial"/>
                  <a:sym typeface="Arial"/>
                </a:defRPr>
              </a:lvl5pPr>
              <a:lvl6pPr marL="2839861" indent="-617361" algn="l">
                <a:spcBef>
                  <a:spcPts val="5900"/>
                </a:spcBef>
                <a:buSzPct val="75000"/>
                <a:buChar char="•"/>
              </a:lvl6pPr>
              <a:lvl7pPr marL="3284361" indent="-617361" algn="l">
                <a:spcBef>
                  <a:spcPts val="5900"/>
                </a:spcBef>
                <a:buSzPct val="75000"/>
                <a:buChar char="•"/>
              </a:lvl7pPr>
              <a:lvl8pPr marL="3728861" indent="-617361" algn="l">
                <a:spcBef>
                  <a:spcPts val="5900"/>
                </a:spcBef>
                <a:buSzPct val="75000"/>
                <a:buChar char="•"/>
              </a:lvl8pPr>
              <a:lvl9pPr marL="4173361" indent="-617361" algn="l">
                <a:spcBef>
                  <a:spcPts val="5900"/>
                </a:spcBef>
                <a:buSzPct val="75000"/>
                <a:buChar char="•"/>
              </a:lvl9pPr>
            </a:lstStyle>
            <a:p>
              <a:r>
                <a:rPr lang="en-US" dirty="0" smtClean="0"/>
                <a:t>Static table </a:t>
              </a:r>
              <a:r>
                <a:rPr lang="en-US" smtClean="0"/>
                <a:t>or updatable parameter</a:t>
              </a:r>
              <a:endParaRPr lang="en-US" dirty="0">
                <a:sym typeface="Helvetica Light"/>
              </a:endParaRPr>
            </a:p>
          </p:txBody>
        </p:sp>
        <p:grpSp>
          <p:nvGrpSpPr>
            <p:cNvPr id="22" name="Group 21"/>
            <p:cNvGrpSpPr/>
            <p:nvPr/>
          </p:nvGrpSpPr>
          <p:grpSpPr>
            <a:xfrm>
              <a:off x="13983218" y="8516929"/>
              <a:ext cx="6176264" cy="4395367"/>
              <a:chOff x="816249" y="3697989"/>
              <a:chExt cx="13497628" cy="9072296"/>
            </a:xfrm>
          </p:grpSpPr>
          <p:grpSp>
            <p:nvGrpSpPr>
              <p:cNvPr id="23" name="Group 22"/>
              <p:cNvGrpSpPr/>
              <p:nvPr/>
            </p:nvGrpSpPr>
            <p:grpSpPr>
              <a:xfrm>
                <a:off x="816249" y="3697989"/>
                <a:ext cx="13497628" cy="640080"/>
                <a:chOff x="816249" y="3697989"/>
                <a:chExt cx="13497628" cy="640080"/>
              </a:xfrm>
            </p:grpSpPr>
            <p:sp>
              <p:nvSpPr>
                <p:cNvPr id="84" name="Rectangle 83"/>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5" name="Rectangle 84"/>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6" name="Rectangle 85"/>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7" name="Rectangle 86"/>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8" name="Rectangle 87"/>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24" name="Group 23"/>
              <p:cNvGrpSpPr/>
              <p:nvPr/>
            </p:nvGrpSpPr>
            <p:grpSpPr>
              <a:xfrm>
                <a:off x="816249" y="4466085"/>
                <a:ext cx="13497628" cy="640080"/>
                <a:chOff x="968649" y="3850389"/>
                <a:chExt cx="13497628" cy="640080"/>
              </a:xfrm>
            </p:grpSpPr>
            <p:sp>
              <p:nvSpPr>
                <p:cNvPr id="79" name="Rectangle 78"/>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0" name="Rectangle 79"/>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81" name="Rectangle 80"/>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2" name="Rectangle 81"/>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3" name="Rectangle 82"/>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25" name="Rectangle 24"/>
              <p:cNvSpPr/>
              <p:nvPr/>
            </p:nvSpPr>
            <p:spPr>
              <a:xfrm>
                <a:off x="816249" y="5230813"/>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6" name="Rectangle 25"/>
              <p:cNvSpPr/>
              <p:nvPr/>
            </p:nvSpPr>
            <p:spPr>
              <a:xfrm>
                <a:off x="5845449" y="5230813"/>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27" name="Rectangle 26"/>
              <p:cNvSpPr/>
              <p:nvPr/>
            </p:nvSpPr>
            <p:spPr>
              <a:xfrm>
                <a:off x="10874649" y="5230813"/>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8" name="Rectangle 27"/>
              <p:cNvSpPr/>
              <p:nvPr/>
            </p:nvSpPr>
            <p:spPr>
              <a:xfrm>
                <a:off x="11343572" y="5230813"/>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29" name="Rectangle 28"/>
              <p:cNvSpPr/>
              <p:nvPr/>
            </p:nvSpPr>
            <p:spPr>
              <a:xfrm>
                <a:off x="11800772" y="5230813"/>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30" name="Rectangle 29"/>
              <p:cNvSpPr/>
              <p:nvPr/>
            </p:nvSpPr>
            <p:spPr>
              <a:xfrm>
                <a:off x="816249" y="59989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1" name="Rectangle 30"/>
              <p:cNvSpPr/>
              <p:nvPr/>
            </p:nvSpPr>
            <p:spPr>
              <a:xfrm>
                <a:off x="5845449" y="59989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2" name="Rectangle 31"/>
              <p:cNvSpPr/>
              <p:nvPr/>
            </p:nvSpPr>
            <p:spPr>
              <a:xfrm>
                <a:off x="10874649" y="599890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3" name="Rectangle 32"/>
              <p:cNvSpPr/>
              <p:nvPr/>
            </p:nvSpPr>
            <p:spPr>
              <a:xfrm>
                <a:off x="11343572" y="599890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34" name="Rectangle 33"/>
              <p:cNvSpPr/>
              <p:nvPr/>
            </p:nvSpPr>
            <p:spPr>
              <a:xfrm>
                <a:off x="11800772" y="599890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nvGrpSpPr>
              <p:cNvPr id="35" name="Group 34"/>
              <p:cNvGrpSpPr/>
              <p:nvPr/>
            </p:nvGrpSpPr>
            <p:grpSpPr>
              <a:xfrm>
                <a:off x="816249" y="6763637"/>
                <a:ext cx="13497628" cy="640080"/>
                <a:chOff x="816249" y="3697989"/>
                <a:chExt cx="13497628" cy="640080"/>
              </a:xfrm>
            </p:grpSpPr>
            <p:sp>
              <p:nvSpPr>
                <p:cNvPr id="74" name="Rectangle 73"/>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75" name="Rectangle 74"/>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76" name="Rectangle 75"/>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7" name="Rectangle 76"/>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8" name="Rectangle 77"/>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36" name="Group 35"/>
              <p:cNvGrpSpPr/>
              <p:nvPr/>
            </p:nvGrpSpPr>
            <p:grpSpPr>
              <a:xfrm>
                <a:off x="816249" y="7531733"/>
                <a:ext cx="13497628" cy="640080"/>
                <a:chOff x="968649" y="3850389"/>
                <a:chExt cx="13497628" cy="640080"/>
              </a:xfrm>
            </p:grpSpPr>
            <p:sp>
              <p:nvSpPr>
                <p:cNvPr id="69" name="Rectangle 68"/>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70" name="Rectangle 69"/>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71" name="Rectangle 70"/>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2" name="Rectangle 71"/>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3" name="Rectangle 72"/>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37" name="Rectangle 36"/>
              <p:cNvSpPr/>
              <p:nvPr/>
            </p:nvSpPr>
            <p:spPr>
              <a:xfrm>
                <a:off x="816249" y="829646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8" name="Rectangle 37"/>
              <p:cNvSpPr/>
              <p:nvPr/>
            </p:nvSpPr>
            <p:spPr>
              <a:xfrm>
                <a:off x="5845449" y="8296461"/>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39" name="Rectangle 38"/>
              <p:cNvSpPr/>
              <p:nvPr/>
            </p:nvSpPr>
            <p:spPr>
              <a:xfrm>
                <a:off x="10874649" y="8296461"/>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0" name="Rectangle 39"/>
              <p:cNvSpPr/>
              <p:nvPr/>
            </p:nvSpPr>
            <p:spPr>
              <a:xfrm>
                <a:off x="11343572" y="8296461"/>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1" name="Rectangle 40"/>
              <p:cNvSpPr/>
              <p:nvPr/>
            </p:nvSpPr>
            <p:spPr>
              <a:xfrm>
                <a:off x="11800772" y="8296461"/>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42" name="Rectangle 41"/>
              <p:cNvSpPr/>
              <p:nvPr/>
            </p:nvSpPr>
            <p:spPr>
              <a:xfrm>
                <a:off x="816249" y="9064557"/>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3" name="Rectangle 42"/>
              <p:cNvSpPr/>
              <p:nvPr/>
            </p:nvSpPr>
            <p:spPr>
              <a:xfrm>
                <a:off x="5845449" y="9064557"/>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44" name="Rectangle 43"/>
              <p:cNvSpPr/>
              <p:nvPr/>
            </p:nvSpPr>
            <p:spPr>
              <a:xfrm>
                <a:off x="10874649" y="9064557"/>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5" name="Rectangle 44"/>
              <p:cNvSpPr/>
              <p:nvPr/>
            </p:nvSpPr>
            <p:spPr>
              <a:xfrm>
                <a:off x="11343572" y="9064557"/>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6" name="Rectangle 45"/>
              <p:cNvSpPr/>
              <p:nvPr/>
            </p:nvSpPr>
            <p:spPr>
              <a:xfrm>
                <a:off x="11800772" y="9064557"/>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nvGrpSpPr>
              <p:cNvPr id="47" name="Group 46"/>
              <p:cNvGrpSpPr/>
              <p:nvPr/>
            </p:nvGrpSpPr>
            <p:grpSpPr>
              <a:xfrm>
                <a:off x="816249" y="9829285"/>
                <a:ext cx="13497628" cy="640080"/>
                <a:chOff x="816249" y="3697989"/>
                <a:chExt cx="13497628" cy="640080"/>
              </a:xfrm>
            </p:grpSpPr>
            <p:sp>
              <p:nvSpPr>
                <p:cNvPr id="64" name="Rectangle 63"/>
                <p:cNvSpPr/>
                <p:nvPr/>
              </p:nvSpPr>
              <p:spPr>
                <a:xfrm>
                  <a:off x="8162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5" name="Rectangle 64"/>
                <p:cNvSpPr/>
                <p:nvPr/>
              </p:nvSpPr>
              <p:spPr>
                <a:xfrm>
                  <a:off x="5845449" y="36979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6" name="Rectangle 65"/>
                <p:cNvSpPr/>
                <p:nvPr/>
              </p:nvSpPr>
              <p:spPr>
                <a:xfrm>
                  <a:off x="10874649" y="36979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7" name="Rectangle 66"/>
                <p:cNvSpPr/>
                <p:nvPr/>
              </p:nvSpPr>
              <p:spPr>
                <a:xfrm>
                  <a:off x="11343572" y="36979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8" name="Rectangle 67"/>
                <p:cNvSpPr/>
                <p:nvPr/>
              </p:nvSpPr>
              <p:spPr>
                <a:xfrm>
                  <a:off x="11800772" y="36979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grpSp>
            <p:nvGrpSpPr>
              <p:cNvPr id="48" name="Group 47"/>
              <p:cNvGrpSpPr/>
              <p:nvPr/>
            </p:nvGrpSpPr>
            <p:grpSpPr>
              <a:xfrm>
                <a:off x="816249" y="10597381"/>
                <a:ext cx="13497628" cy="640080"/>
                <a:chOff x="968649" y="3850389"/>
                <a:chExt cx="13497628" cy="640080"/>
              </a:xfrm>
            </p:grpSpPr>
            <p:sp>
              <p:nvSpPr>
                <p:cNvPr id="59" name="Rectangle 58"/>
                <p:cNvSpPr/>
                <p:nvPr/>
              </p:nvSpPr>
              <p:spPr>
                <a:xfrm>
                  <a:off x="9686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0" name="Rectangle 59"/>
                <p:cNvSpPr/>
                <p:nvPr/>
              </p:nvSpPr>
              <p:spPr>
                <a:xfrm>
                  <a:off x="5997849" y="385038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61" name="Rectangle 60"/>
                <p:cNvSpPr/>
                <p:nvPr/>
              </p:nvSpPr>
              <p:spPr>
                <a:xfrm>
                  <a:off x="11027049" y="385038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2" name="Rectangle 61"/>
                <p:cNvSpPr/>
                <p:nvPr/>
              </p:nvSpPr>
              <p:spPr>
                <a:xfrm>
                  <a:off x="11495972" y="385038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63" name="Rectangle 62"/>
                <p:cNvSpPr/>
                <p:nvPr/>
              </p:nvSpPr>
              <p:spPr>
                <a:xfrm>
                  <a:off x="11953172" y="385038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sp>
            <p:nvSpPr>
              <p:cNvPr id="49" name="Rectangle 48"/>
              <p:cNvSpPr/>
              <p:nvPr/>
            </p:nvSpPr>
            <p:spPr>
              <a:xfrm>
                <a:off x="816249" y="113621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0" name="Rectangle 49"/>
              <p:cNvSpPr/>
              <p:nvPr/>
            </p:nvSpPr>
            <p:spPr>
              <a:xfrm>
                <a:off x="5845449" y="11362109"/>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1" name="Rectangle 50"/>
              <p:cNvSpPr/>
              <p:nvPr/>
            </p:nvSpPr>
            <p:spPr>
              <a:xfrm>
                <a:off x="10874649" y="11362109"/>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2" name="Rectangle 51"/>
              <p:cNvSpPr/>
              <p:nvPr/>
            </p:nvSpPr>
            <p:spPr>
              <a:xfrm>
                <a:off x="11343572" y="11362109"/>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3" name="Rectangle 52"/>
              <p:cNvSpPr/>
              <p:nvPr/>
            </p:nvSpPr>
            <p:spPr>
              <a:xfrm>
                <a:off x="11800772" y="11362109"/>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sp>
            <p:nvSpPr>
              <p:cNvPr id="54" name="Rectangle 53"/>
              <p:cNvSpPr/>
              <p:nvPr/>
            </p:nvSpPr>
            <p:spPr>
              <a:xfrm>
                <a:off x="816249" y="12130205"/>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5" name="Rectangle 54"/>
              <p:cNvSpPr/>
              <p:nvPr/>
            </p:nvSpPr>
            <p:spPr>
              <a:xfrm>
                <a:off x="5845449" y="12130205"/>
                <a:ext cx="5029200" cy="640080"/>
              </a:xfrm>
              <a:prstGeom prst="rect">
                <a:avLst/>
              </a:prstGeom>
              <a:blipFill rotWithShape="1">
                <a:blip r:embed="rId3"/>
                <a:srcRect/>
                <a:tile tx="0" ty="0" sx="100000" sy="100000" flip="none" algn="tl"/>
              </a:blip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latin typeface="+mn-lt"/>
                  <a:ea typeface="+mn-ea"/>
                  <a:cs typeface="+mn-cs"/>
                  <a:sym typeface="Helvetica Light"/>
                </a:endParaRPr>
              </a:p>
            </p:txBody>
          </p:sp>
          <p:sp>
            <p:nvSpPr>
              <p:cNvPr id="56" name="Rectangle 55"/>
              <p:cNvSpPr/>
              <p:nvPr/>
            </p:nvSpPr>
            <p:spPr>
              <a:xfrm>
                <a:off x="10874649" y="12130205"/>
                <a:ext cx="457200" cy="636712"/>
              </a:xfrm>
              <a:prstGeom prst="rect">
                <a:avLst/>
              </a:prstGeom>
              <a:solidFill>
                <a:schemeClr val="accent2"/>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7" name="Rectangle 56"/>
              <p:cNvSpPr/>
              <p:nvPr/>
            </p:nvSpPr>
            <p:spPr>
              <a:xfrm>
                <a:off x="11343572" y="12130205"/>
                <a:ext cx="457200" cy="636712"/>
              </a:xfrm>
              <a:prstGeom prst="rect">
                <a:avLst/>
              </a:prstGeom>
              <a:solidFill>
                <a:schemeClr val="accent3"/>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58" name="Rectangle 57"/>
              <p:cNvSpPr/>
              <p:nvPr/>
            </p:nvSpPr>
            <p:spPr>
              <a:xfrm>
                <a:off x="11800772" y="12130205"/>
                <a:ext cx="2513105" cy="640080"/>
              </a:xfrm>
              <a:prstGeom prst="rect">
                <a:avLst/>
              </a:prstGeom>
              <a:solidFill>
                <a:schemeClr val="accent5"/>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1" u="none" strike="noStrike" cap="none" spc="0" normalizeH="0" baseline="0" dirty="0">
                  <a:ln>
                    <a:noFill/>
                  </a:ln>
                  <a:solidFill>
                    <a:srgbClr val="FFFFFF"/>
                  </a:solidFill>
                  <a:effectLst/>
                  <a:uFillTx/>
                  <a:sym typeface="Helvetica Light"/>
                </a:endParaRPr>
              </a:p>
            </p:txBody>
          </p:sp>
        </p:grpSp>
        <p:pic>
          <p:nvPicPr>
            <p:cNvPr id="89" name="Picture 88"/>
            <p:cNvPicPr>
              <a:picLocks noChangeAspect="1"/>
            </p:cNvPicPr>
            <p:nvPr/>
          </p:nvPicPr>
          <p:blipFill>
            <a:blip r:embed="rId4"/>
            <a:stretch>
              <a:fillRect/>
            </a:stretch>
          </p:blipFill>
          <p:spPr>
            <a:xfrm>
              <a:off x="19149488" y="12013799"/>
              <a:ext cx="1219200" cy="1219200"/>
            </a:xfrm>
            <a:prstGeom prst="rect">
              <a:avLst/>
            </a:prstGeom>
          </p:spPr>
        </p:pic>
      </p:grpSp>
    </p:spTree>
    <p:extLst>
      <p:ext uri="{BB962C8B-B14F-4D97-AF65-F5344CB8AC3E}">
        <p14:creationId xmlns:p14="http://schemas.microsoft.com/office/powerpoint/2010/main" val="3928915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Accuracy</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19</a:t>
            </a:fld>
            <a:endParaRPr lang="uk-UA"/>
          </a:p>
        </p:txBody>
      </p:sp>
      <p:sp>
        <p:nvSpPr>
          <p:cNvPr id="6" name="Rectangle 5"/>
          <p:cNvSpPr/>
          <p:nvPr/>
        </p:nvSpPr>
        <p:spPr>
          <a:xfrm>
            <a:off x="430562" y="6451600"/>
            <a:ext cx="11202638" cy="4518102"/>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COURSE C, COURSE_OFFERING CO, SEMESTER S</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S.SEMESTER=“SP”</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AND CO.SEMESTER=S.SEMESTER_ID</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AND CO.COURSE_ID = C.COURSE_ID</a:t>
            </a:r>
            <a:endPar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endParaRPr>
          </a:p>
        </p:txBody>
      </p:sp>
      <p:pic>
        <p:nvPicPr>
          <p:cNvPr id="7" name="Picture 6"/>
          <p:cNvPicPr>
            <a:picLocks noChangeAspect="1"/>
          </p:cNvPicPr>
          <p:nvPr/>
        </p:nvPicPr>
        <p:blipFill>
          <a:blip r:embed="rId3"/>
          <a:stretch>
            <a:fillRect/>
          </a:stretch>
        </p:blipFill>
        <p:spPr>
          <a:xfrm>
            <a:off x="3429000" y="1828800"/>
            <a:ext cx="4622800" cy="4622800"/>
          </a:xfrm>
          <a:prstGeom prst="rect">
            <a:avLst/>
          </a:prstGeom>
        </p:spPr>
      </p:pic>
      <p:sp>
        <p:nvSpPr>
          <p:cNvPr id="8" name="Rectangle 7"/>
          <p:cNvSpPr/>
          <p:nvPr/>
        </p:nvSpPr>
        <p:spPr>
          <a:xfrm>
            <a:off x="12522200" y="6451600"/>
            <a:ext cx="11505252" cy="4518102"/>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COURSE C, COURSE_OFFERING CO, SEMESTER S</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S.SEMESTER=“SP”</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AND CO.SEMESTER=S.SEMESTER_ID</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AND CO.COURSE_ID = C.COURSE_ID</a:t>
            </a:r>
            <a:endPar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endParaRPr>
          </a:p>
        </p:txBody>
      </p:sp>
      <p:pic>
        <p:nvPicPr>
          <p:cNvPr id="9" name="Picture 8"/>
          <p:cNvPicPr>
            <a:picLocks noChangeAspect="1"/>
          </p:cNvPicPr>
          <p:nvPr/>
        </p:nvPicPr>
        <p:blipFill>
          <a:blip r:embed="rId4"/>
          <a:stretch>
            <a:fillRect/>
          </a:stretch>
        </p:blipFill>
        <p:spPr>
          <a:xfrm rot="10800000">
            <a:off x="16027400" y="2387600"/>
            <a:ext cx="4064000" cy="4064000"/>
          </a:xfrm>
          <a:prstGeom prst="rect">
            <a:avLst/>
          </a:prstGeom>
        </p:spPr>
      </p:pic>
      <p:pic>
        <p:nvPicPr>
          <p:cNvPr id="10" name="Picture 9"/>
          <p:cNvPicPr>
            <a:picLocks noChangeAspect="1"/>
          </p:cNvPicPr>
          <p:nvPr/>
        </p:nvPicPr>
        <p:blipFill>
          <a:blip r:embed="rId5"/>
          <a:stretch>
            <a:fillRect/>
          </a:stretch>
        </p:blipFill>
        <p:spPr>
          <a:xfrm>
            <a:off x="17379476" y="11144456"/>
            <a:ext cx="1790700" cy="1866098"/>
          </a:xfrm>
          <a:prstGeom prst="rect">
            <a:avLst/>
          </a:prstGeom>
        </p:spPr>
      </p:pic>
    </p:spTree>
    <p:extLst>
      <p:ext uri="{BB962C8B-B14F-4D97-AF65-F5344CB8AC3E}">
        <p14:creationId xmlns:p14="http://schemas.microsoft.com/office/powerpoint/2010/main" val="75340776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Natural Language to SQL</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en-US" smtClean="0"/>
              <a:t>2</a:t>
            </a:fld>
            <a:endParaRPr lang="en-US"/>
          </a:p>
        </p:txBody>
      </p:sp>
      <p:sp>
        <p:nvSpPr>
          <p:cNvPr id="8" name="Rectangle 7"/>
          <p:cNvSpPr/>
          <p:nvPr/>
        </p:nvSpPr>
        <p:spPr>
          <a:xfrm>
            <a:off x="423746" y="6670886"/>
            <a:ext cx="9413488" cy="1690071"/>
          </a:xfrm>
          <a:prstGeom prst="rect">
            <a:avLst/>
          </a:prstGeom>
          <a:solidFill>
            <a:srgbClr val="E7EFF9"/>
          </a:solidFill>
          <a:ln w="12700" cap="flat" cmpd="sng" algn="ctr">
            <a:solidFill>
              <a:srgbClr val="2165BA"/>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rgbClr val="2165BA"/>
                </a:solidFill>
                <a:effectLst/>
                <a:uLnTx/>
                <a:uFillTx/>
                <a:latin typeface="Calibri" panose="020F0502020204030204"/>
                <a:ea typeface="+mn-ea"/>
                <a:cs typeface="+mn-cs"/>
              </a:rPr>
              <a:t>“Who teaches Discrete Math?”</a:t>
            </a:r>
          </a:p>
        </p:txBody>
      </p:sp>
      <p:sp>
        <p:nvSpPr>
          <p:cNvPr id="9" name="Rectangle 8"/>
          <p:cNvSpPr/>
          <p:nvPr/>
        </p:nvSpPr>
        <p:spPr>
          <a:xfrm>
            <a:off x="10615962" y="3122341"/>
            <a:ext cx="13426068" cy="8787161"/>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 I.name</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FROM INSTRUCTOR AS I, OFFERING_INSTRUCTOR AS OI,</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COURSE_OFFERING AS O, SEMESTER AS S, COURSE AS C</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 OI.INSTRUCTOR_ID=I.INSTRUCTOR_ID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O.OFFERING_ID=OI.OFFERING_ID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O.SEMESTER=S.SEMESTER_ID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O.COURSE_ID=C.COURSE_ID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C.NAME="Discrete Math"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AND S.YEAR=2016 AND S.SEMESTER="FA"</a:t>
            </a:r>
          </a:p>
        </p:txBody>
      </p:sp>
      <p:cxnSp>
        <p:nvCxnSpPr>
          <p:cNvPr id="10" name="Straight Arrow Connector 9"/>
          <p:cNvCxnSpPr>
            <a:stCxn id="8" idx="3"/>
            <a:endCxn id="9" idx="1"/>
          </p:cNvCxnSpPr>
          <p:nvPr/>
        </p:nvCxnSpPr>
        <p:spPr>
          <a:xfrm>
            <a:off x="9837234" y="7515922"/>
            <a:ext cx="778728" cy="0"/>
          </a:xfrm>
          <a:prstGeom prst="straightConnector1">
            <a:avLst/>
          </a:prstGeom>
          <a:noFill/>
          <a:ln w="44450" cap="flat" cmpd="sng" algn="ctr">
            <a:solidFill>
              <a:sysClr val="windowText" lastClr="000000"/>
            </a:solidFill>
            <a:prstDash val="solid"/>
            <a:miter lim="800000"/>
            <a:tailEnd type="triangle" w="lg" len="lg"/>
          </a:ln>
          <a:effectLst/>
        </p:spPr>
      </p:cxnSp>
    </p:spTree>
    <p:extLst>
      <p:ext uri="{BB962C8B-B14F-4D97-AF65-F5344CB8AC3E}">
        <p14:creationId xmlns:p14="http://schemas.microsoft.com/office/powerpoint/2010/main" val="3435376215"/>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Accuracy</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20</a:t>
            </a:fld>
            <a:endParaRPr lang="uk-UA"/>
          </a:p>
        </p:txBody>
      </p:sp>
      <p:sp>
        <p:nvSpPr>
          <p:cNvPr id="6" name="Rectangle 5"/>
          <p:cNvSpPr/>
          <p:nvPr/>
        </p:nvSpPr>
        <p:spPr>
          <a:xfrm>
            <a:off x="430562" y="6451600"/>
            <a:ext cx="11202638" cy="4518102"/>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COURSE C, COURSE_OFFERING CO, SEMESTER S</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S.SEMESTER=“SP”</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AND CO.SEMESTER=S.SEMESTER_ID</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AND CO.COURSE_ID = C.COURSE_ID</a:t>
            </a:r>
            <a:endPar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endParaRPr>
          </a:p>
        </p:txBody>
      </p:sp>
      <p:pic>
        <p:nvPicPr>
          <p:cNvPr id="7" name="Picture 6"/>
          <p:cNvPicPr>
            <a:picLocks noChangeAspect="1"/>
          </p:cNvPicPr>
          <p:nvPr/>
        </p:nvPicPr>
        <p:blipFill>
          <a:blip r:embed="rId3"/>
          <a:stretch>
            <a:fillRect/>
          </a:stretch>
        </p:blipFill>
        <p:spPr>
          <a:xfrm>
            <a:off x="3429000" y="1828800"/>
            <a:ext cx="4622800" cy="4622800"/>
          </a:xfrm>
          <a:prstGeom prst="rect">
            <a:avLst/>
          </a:prstGeom>
        </p:spPr>
      </p:pic>
      <p:sp>
        <p:nvSpPr>
          <p:cNvPr id="8" name="Rectangle 7"/>
          <p:cNvSpPr/>
          <p:nvPr/>
        </p:nvSpPr>
        <p:spPr>
          <a:xfrm>
            <a:off x="12522200" y="6451600"/>
            <a:ext cx="11505252" cy="4518102"/>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lvl="0" algn="l" defTabSz="914400" hangingPunct="1">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a:t>
            </a:r>
            <a:r>
              <a:rPr lang="en-US" sz="4400" kern="1200" dirty="0">
                <a:solidFill>
                  <a:prstClr val="white"/>
                </a:solidFill>
                <a:latin typeface="Courier New" panose="02070309020205020404" pitchFamily="49" charset="0"/>
                <a:cs typeface="Courier New" panose="02070309020205020404" pitchFamily="49" charset="0"/>
              </a:rPr>
              <a:t>SEMESTER </a:t>
            </a:r>
            <a:r>
              <a:rPr lang="en-US" sz="4400" kern="1200" dirty="0" smtClean="0">
                <a:solidFill>
                  <a:prstClr val="white"/>
                </a:solidFill>
                <a:latin typeface="Courier New" panose="02070309020205020404" pitchFamily="49" charset="0"/>
                <a:cs typeface="Courier New" panose="02070309020205020404" pitchFamily="49" charset="0"/>
              </a:rPr>
              <a:t>S, COURSE C,</a:t>
            </a:r>
          </a:p>
          <a:p>
            <a:pPr lvl="0" algn="l" defTabSz="914400" hangingPunct="1">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COURSE_OFFERING CO </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CO.SEMESTER=S.SEMESTER_ID</a:t>
            </a:r>
          </a:p>
          <a:p>
            <a:pPr algn="l" defTabSz="914400" hangingPunct="1">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AND CO.COURSE_ID = C.COURSE_ID</a:t>
            </a:r>
          </a:p>
          <a:p>
            <a:pPr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 AND </a:t>
            </a:r>
            <a:r>
              <a:rPr lang="en-US" sz="4400" kern="1200" dirty="0">
                <a:solidFill>
                  <a:prstClr val="white"/>
                </a:solidFill>
                <a:latin typeface="Courier New" panose="02070309020205020404" pitchFamily="49" charset="0"/>
                <a:cs typeface="Courier New" panose="02070309020205020404" pitchFamily="49" charset="0"/>
              </a:rPr>
              <a:t>S.SEMESTER=“SP</a:t>
            </a:r>
            <a:r>
              <a:rPr lang="en-US" sz="4400" kern="1200" dirty="0" smtClean="0">
                <a:solidFill>
                  <a:prstClr val="white"/>
                </a:solidFill>
                <a:latin typeface="Courier New" panose="02070309020205020404" pitchFamily="49" charset="0"/>
                <a:cs typeface="Courier New" panose="02070309020205020404" pitchFamily="49" charset="0"/>
              </a:rPr>
              <a:t>”</a:t>
            </a:r>
            <a:endParaRPr lang="en-US" sz="4400" kern="1200" dirty="0">
              <a:solidFill>
                <a:prstClr val="white"/>
              </a:solidFill>
              <a:latin typeface="Courier New" panose="02070309020205020404" pitchFamily="49" charset="0"/>
              <a:cs typeface="Courier New" panose="02070309020205020404" pitchFamily="49" charset="0"/>
            </a:endParaRPr>
          </a:p>
        </p:txBody>
      </p:sp>
      <p:pic>
        <p:nvPicPr>
          <p:cNvPr id="9" name="Picture 8"/>
          <p:cNvPicPr>
            <a:picLocks noChangeAspect="1"/>
          </p:cNvPicPr>
          <p:nvPr/>
        </p:nvPicPr>
        <p:blipFill>
          <a:blip r:embed="rId4"/>
          <a:stretch>
            <a:fillRect/>
          </a:stretch>
        </p:blipFill>
        <p:spPr>
          <a:xfrm rot="10800000">
            <a:off x="16027400" y="2387600"/>
            <a:ext cx="4064000" cy="4064000"/>
          </a:xfrm>
          <a:prstGeom prst="rect">
            <a:avLst/>
          </a:prstGeom>
        </p:spPr>
      </p:pic>
      <p:pic>
        <p:nvPicPr>
          <p:cNvPr id="10" name="Picture 9"/>
          <p:cNvPicPr>
            <a:picLocks noChangeAspect="1"/>
          </p:cNvPicPr>
          <p:nvPr/>
        </p:nvPicPr>
        <p:blipFill>
          <a:blip r:embed="rId5"/>
          <a:stretch>
            <a:fillRect/>
          </a:stretch>
        </p:blipFill>
        <p:spPr>
          <a:xfrm>
            <a:off x="17379476" y="11144456"/>
            <a:ext cx="1790700" cy="1866098"/>
          </a:xfrm>
          <a:prstGeom prst="rect">
            <a:avLst/>
          </a:prstGeom>
        </p:spPr>
      </p:pic>
    </p:spTree>
    <p:extLst>
      <p:ext uri="{BB962C8B-B14F-4D97-AF65-F5344CB8AC3E}">
        <p14:creationId xmlns:p14="http://schemas.microsoft.com/office/powerpoint/2010/main" val="151777369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Accuracy</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21</a:t>
            </a:fld>
            <a:endParaRPr lang="uk-UA"/>
          </a:p>
        </p:txBody>
      </p:sp>
      <p:sp>
        <p:nvSpPr>
          <p:cNvPr id="6" name="Rectangle 5"/>
          <p:cNvSpPr/>
          <p:nvPr/>
        </p:nvSpPr>
        <p:spPr>
          <a:xfrm>
            <a:off x="430562" y="6451600"/>
            <a:ext cx="11202638" cy="4518102"/>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COURSE C, COURSE_OFFERING CO, SEMESTER S</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S.SEMESTER=“SP”</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AND CO.SEMESTER=S.SEMESTER_ID</a:t>
            </a:r>
          </a:p>
          <a:p>
            <a:pPr marL="0" marR="0" lvl="0" indent="0" algn="l" defTabSz="914400" eaLnBrk="1" fontAlgn="auto" latinLnBrk="0" hangingPunct="1">
              <a:lnSpc>
                <a:spcPct val="100000"/>
              </a:lnSpc>
              <a:spcBef>
                <a:spcPts val="0"/>
              </a:spcBef>
              <a:spcAft>
                <a:spcPts val="0"/>
              </a:spcAft>
              <a:buClrTx/>
              <a:buSzTx/>
              <a:buFontTx/>
              <a:buNone/>
              <a:tabLst/>
              <a:defRPr/>
            </a:pPr>
            <a:r>
              <a:rPr lang="en-US" sz="4400" kern="1200" dirty="0">
                <a:solidFill>
                  <a:prstClr val="white"/>
                </a:solidFill>
                <a:latin typeface="Courier New" panose="02070309020205020404" pitchFamily="49" charset="0"/>
                <a:cs typeface="Courier New" panose="02070309020205020404" pitchFamily="49" charset="0"/>
              </a:rPr>
              <a:t> </a:t>
            </a:r>
            <a:r>
              <a:rPr lang="en-US" sz="4400" kern="1200" dirty="0" smtClean="0">
                <a:solidFill>
                  <a:prstClr val="white"/>
                </a:solidFill>
                <a:latin typeface="Courier New" panose="02070309020205020404" pitchFamily="49" charset="0"/>
                <a:cs typeface="Courier New" panose="02070309020205020404" pitchFamily="49" charset="0"/>
              </a:rPr>
              <a:t>AND CO.COURSE_ID = C.COURSE_ID</a:t>
            </a:r>
            <a:endPar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endParaRPr>
          </a:p>
        </p:txBody>
      </p:sp>
      <p:pic>
        <p:nvPicPr>
          <p:cNvPr id="7" name="Picture 6"/>
          <p:cNvPicPr>
            <a:picLocks noChangeAspect="1"/>
          </p:cNvPicPr>
          <p:nvPr/>
        </p:nvPicPr>
        <p:blipFill>
          <a:blip r:embed="rId3"/>
          <a:stretch>
            <a:fillRect/>
          </a:stretch>
        </p:blipFill>
        <p:spPr>
          <a:xfrm>
            <a:off x="3429000" y="1828800"/>
            <a:ext cx="4622800" cy="4622800"/>
          </a:xfrm>
          <a:prstGeom prst="rect">
            <a:avLst/>
          </a:prstGeom>
        </p:spPr>
      </p:pic>
      <p:sp>
        <p:nvSpPr>
          <p:cNvPr id="8" name="Rectangle 7"/>
          <p:cNvSpPr/>
          <p:nvPr/>
        </p:nvSpPr>
        <p:spPr>
          <a:xfrm>
            <a:off x="12522200" y="6096000"/>
            <a:ext cx="11505252" cy="5063530"/>
          </a:xfrm>
          <a:prstGeom prst="rect">
            <a:avLst/>
          </a:prstGeom>
          <a:solidFill>
            <a:sysClr val="windowText" lastClr="000000"/>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SELECT</a:t>
            </a:r>
            <a:r>
              <a:rPr kumimoji="0" lang="en-US" sz="4400" b="0" i="0" u="none" strike="noStrike" kern="1200" cap="none" spc="0" normalizeH="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 DEPARTMENT, NUMBER</a:t>
            </a:r>
          </a:p>
          <a:p>
            <a:pPr lvl="0" algn="l" defTabSz="914400" hangingPunct="1">
              <a:defRPr/>
            </a:pPr>
            <a:r>
              <a:rPr lang="en-US" sz="4400" kern="1200" baseline="0" dirty="0" smtClean="0">
                <a:solidFill>
                  <a:prstClr val="white"/>
                </a:solidFill>
                <a:latin typeface="Courier New" panose="02070309020205020404" pitchFamily="49" charset="0"/>
                <a:cs typeface="Courier New" panose="02070309020205020404" pitchFamily="49" charset="0"/>
              </a:rPr>
              <a:t>FROM</a:t>
            </a:r>
            <a:r>
              <a:rPr lang="en-US" sz="4400" kern="1200" dirty="0" smtClean="0">
                <a:solidFill>
                  <a:prstClr val="white"/>
                </a:solidFill>
                <a:latin typeface="Courier New" panose="02070309020205020404" pitchFamily="49" charset="0"/>
                <a:cs typeface="Courier New" panose="02070309020205020404" pitchFamily="49" charset="0"/>
              </a:rPr>
              <a:t> </a:t>
            </a:r>
            <a:r>
              <a:rPr lang="en-US" sz="4400" kern="1200" dirty="0">
                <a:solidFill>
                  <a:prstClr val="white"/>
                </a:solidFill>
                <a:latin typeface="Courier New" panose="02070309020205020404" pitchFamily="49" charset="0"/>
                <a:cs typeface="Courier New" panose="02070309020205020404" pitchFamily="49" charset="0"/>
              </a:rPr>
              <a:t>SEMESTER </a:t>
            </a:r>
            <a:r>
              <a:rPr lang="en-US" sz="4400" kern="1200" dirty="0" smtClean="0">
                <a:solidFill>
                  <a:prstClr val="white"/>
                </a:solidFill>
                <a:latin typeface="Courier New" panose="02070309020205020404" pitchFamily="49" charset="0"/>
                <a:cs typeface="Courier New" panose="02070309020205020404" pitchFamily="49" charset="0"/>
              </a:rPr>
              <a:t>S </a:t>
            </a:r>
          </a:p>
          <a:p>
            <a:pPr lvl="0"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INNER JOIN COURSE_OFFERING CO</a:t>
            </a:r>
          </a:p>
          <a:p>
            <a:pPr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ON </a:t>
            </a:r>
            <a:r>
              <a:rPr lang="en-US" sz="4400" kern="1200" dirty="0">
                <a:solidFill>
                  <a:prstClr val="white"/>
                </a:solidFill>
                <a:latin typeface="Courier New" panose="02070309020205020404" pitchFamily="49" charset="0"/>
                <a:cs typeface="Courier New" panose="02070309020205020404" pitchFamily="49" charset="0"/>
              </a:rPr>
              <a:t>CO.SEMESTER=S.SEMESTER_ID</a:t>
            </a:r>
          </a:p>
          <a:p>
            <a:pPr lvl="0"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INNER JOIN COURSE C </a:t>
            </a:r>
          </a:p>
          <a:p>
            <a:pPr lvl="0" algn="l" defTabSz="914400" hangingPunct="1">
              <a:defRPr/>
            </a:pPr>
            <a:r>
              <a:rPr lang="en-US" sz="4400" kern="1200" dirty="0" smtClean="0">
                <a:solidFill>
                  <a:prstClr val="white"/>
                </a:solidFill>
                <a:latin typeface="Courier New" panose="02070309020205020404" pitchFamily="49" charset="0"/>
                <a:cs typeface="Courier New" panose="02070309020205020404" pitchFamily="49" charset="0"/>
              </a:rPr>
              <a:t>ON </a:t>
            </a:r>
            <a:r>
              <a:rPr lang="en-US" sz="4400" kern="1200" dirty="0">
                <a:solidFill>
                  <a:prstClr val="white"/>
                </a:solidFill>
                <a:latin typeface="Courier New" panose="02070309020205020404" pitchFamily="49" charset="0"/>
                <a:cs typeface="Courier New" panose="02070309020205020404" pitchFamily="49" charset="0"/>
              </a:rPr>
              <a:t>CO.COURSE_ID = C.COURSE_ID</a:t>
            </a:r>
            <a:endParaRPr lang="en-US" sz="4400" kern="1200" dirty="0" smtClean="0">
              <a:solidFill>
                <a:prstClr val="white"/>
              </a:solidFill>
              <a:latin typeface="Courier New" panose="02070309020205020404" pitchFamily="49" charset="0"/>
              <a:cs typeface="Courier New" panose="02070309020205020404" pitchFamily="49" charset="0"/>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smtClean="0">
                <a:ln>
                  <a:noFill/>
                </a:ln>
                <a:solidFill>
                  <a:prstClr val="white"/>
                </a:solidFill>
                <a:effectLst/>
                <a:uLnTx/>
                <a:uFillTx/>
                <a:latin typeface="Courier New" panose="02070309020205020404" pitchFamily="49" charset="0"/>
                <a:ea typeface="+mn-ea"/>
                <a:cs typeface="Courier New" panose="02070309020205020404" pitchFamily="49" charset="0"/>
              </a:rPr>
              <a:t>WHERE </a:t>
            </a:r>
            <a:r>
              <a:rPr lang="en-US" sz="4400" kern="1200" dirty="0" smtClean="0">
                <a:solidFill>
                  <a:prstClr val="white"/>
                </a:solidFill>
                <a:latin typeface="Courier New" panose="02070309020205020404" pitchFamily="49" charset="0"/>
                <a:cs typeface="Courier New" panose="02070309020205020404" pitchFamily="49" charset="0"/>
              </a:rPr>
              <a:t>S.SEMESTER</a:t>
            </a:r>
            <a:r>
              <a:rPr lang="en-US" sz="4400" kern="1200" dirty="0">
                <a:solidFill>
                  <a:prstClr val="white"/>
                </a:solidFill>
                <a:latin typeface="Courier New" panose="02070309020205020404" pitchFamily="49" charset="0"/>
                <a:cs typeface="Courier New" panose="02070309020205020404" pitchFamily="49" charset="0"/>
              </a:rPr>
              <a:t>=“SP</a:t>
            </a:r>
            <a:r>
              <a:rPr lang="en-US" sz="4400" kern="1200" dirty="0" smtClean="0">
                <a:solidFill>
                  <a:prstClr val="white"/>
                </a:solidFill>
                <a:latin typeface="Courier New" panose="02070309020205020404" pitchFamily="49" charset="0"/>
                <a:cs typeface="Courier New" panose="02070309020205020404" pitchFamily="49" charset="0"/>
              </a:rPr>
              <a:t>”</a:t>
            </a:r>
            <a:endParaRPr lang="en-US" sz="4400" kern="1200" dirty="0">
              <a:solidFill>
                <a:prstClr val="white"/>
              </a:solidFill>
              <a:latin typeface="Courier New" panose="02070309020205020404" pitchFamily="49" charset="0"/>
              <a:cs typeface="Courier New" panose="02070309020205020404" pitchFamily="49" charset="0"/>
            </a:endParaRPr>
          </a:p>
        </p:txBody>
      </p:sp>
      <p:pic>
        <p:nvPicPr>
          <p:cNvPr id="9" name="Picture 8"/>
          <p:cNvPicPr>
            <a:picLocks noChangeAspect="1"/>
          </p:cNvPicPr>
          <p:nvPr/>
        </p:nvPicPr>
        <p:blipFill rotWithShape="1">
          <a:blip r:embed="rId4"/>
          <a:srcRect t="8750"/>
          <a:stretch/>
        </p:blipFill>
        <p:spPr>
          <a:xfrm rot="10800000">
            <a:off x="16027400" y="2387600"/>
            <a:ext cx="4064000" cy="3708400"/>
          </a:xfrm>
          <a:prstGeom prst="rect">
            <a:avLst/>
          </a:prstGeom>
        </p:spPr>
      </p:pic>
      <p:pic>
        <p:nvPicPr>
          <p:cNvPr id="3" name="Picture 2"/>
          <p:cNvPicPr>
            <a:picLocks noChangeAspect="1"/>
          </p:cNvPicPr>
          <p:nvPr/>
        </p:nvPicPr>
        <p:blipFill>
          <a:blip r:embed="rId5"/>
          <a:stretch>
            <a:fillRect/>
          </a:stretch>
        </p:blipFill>
        <p:spPr>
          <a:xfrm>
            <a:off x="17093726" y="11159530"/>
            <a:ext cx="2362200" cy="2362200"/>
          </a:xfrm>
          <a:prstGeom prst="rect">
            <a:avLst/>
          </a:prstGeom>
        </p:spPr>
      </p:pic>
    </p:spTree>
    <p:extLst>
      <p:ext uri="{BB962C8B-B14F-4D97-AF65-F5344CB8AC3E}">
        <p14:creationId xmlns:p14="http://schemas.microsoft.com/office/powerpoint/2010/main" val="14505355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Answers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22</a:t>
            </a:fld>
            <a:endParaRPr lang="uk-UA"/>
          </a:p>
        </p:txBody>
      </p:sp>
      <p:pic>
        <p:nvPicPr>
          <p:cNvPr id="6" name="Picture 5"/>
          <p:cNvPicPr>
            <a:picLocks noChangeAspect="1"/>
          </p:cNvPicPr>
          <p:nvPr/>
        </p:nvPicPr>
        <p:blipFill>
          <a:blip r:embed="rId3"/>
          <a:stretch>
            <a:fillRect/>
          </a:stretch>
        </p:blipFill>
        <p:spPr>
          <a:xfrm>
            <a:off x="9194800" y="5469036"/>
            <a:ext cx="4406900" cy="4394200"/>
          </a:xfrm>
          <a:prstGeom prst="rect">
            <a:avLst/>
          </a:prstGeom>
        </p:spPr>
      </p:pic>
      <p:pic>
        <p:nvPicPr>
          <p:cNvPr id="7" name="Picture 6"/>
          <p:cNvPicPr>
            <a:picLocks noChangeAspect="1"/>
          </p:cNvPicPr>
          <p:nvPr/>
        </p:nvPicPr>
        <p:blipFill rotWithShape="1">
          <a:blip r:embed="rId4"/>
          <a:srcRect b="7692"/>
          <a:stretch/>
        </p:blipFill>
        <p:spPr>
          <a:xfrm>
            <a:off x="3429000" y="1828800"/>
            <a:ext cx="4622800" cy="4267200"/>
          </a:xfrm>
          <a:prstGeom prst="rect">
            <a:avLst/>
          </a:prstGeom>
        </p:spPr>
      </p:pic>
      <p:pic>
        <p:nvPicPr>
          <p:cNvPr id="8" name="Picture 7"/>
          <p:cNvPicPr>
            <a:picLocks noChangeAspect="1"/>
          </p:cNvPicPr>
          <p:nvPr/>
        </p:nvPicPr>
        <p:blipFill rotWithShape="1">
          <a:blip r:embed="rId5"/>
          <a:srcRect t="8750"/>
          <a:stretch/>
        </p:blipFill>
        <p:spPr>
          <a:xfrm rot="10800000">
            <a:off x="16027400" y="2387600"/>
            <a:ext cx="4064000" cy="3708400"/>
          </a:xfrm>
          <a:prstGeom prst="rect">
            <a:avLst/>
          </a:prstGeom>
        </p:spPr>
      </p:pic>
      <p:cxnSp>
        <p:nvCxnSpPr>
          <p:cNvPr id="10" name="Curved Connector 9"/>
          <p:cNvCxnSpPr>
            <a:stCxn id="7" idx="2"/>
            <a:endCxn id="6" idx="1"/>
          </p:cNvCxnSpPr>
          <p:nvPr/>
        </p:nvCxnSpPr>
        <p:spPr>
          <a:xfrm rot="16200000" flipH="1">
            <a:off x="6682532" y="5153868"/>
            <a:ext cx="1570136" cy="3454400"/>
          </a:xfrm>
          <a:prstGeom prst="curvedConnector2">
            <a:avLst/>
          </a:prstGeom>
          <a:noFill/>
          <a:ln w="762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1" name="TextBox 10"/>
          <p:cNvSpPr txBox="1"/>
          <p:nvPr/>
        </p:nvSpPr>
        <p:spPr>
          <a:xfrm>
            <a:off x="3175000" y="11440416"/>
            <a:ext cx="6019800" cy="913711"/>
          </a:xfrm>
          <a:prstGeom prst="rect">
            <a:avLst/>
          </a:prstGeom>
          <a:ln/>
        </p:spPr>
        <p:style>
          <a:lnRef idx="0">
            <a:schemeClr val="accent2"/>
          </a:lnRef>
          <a:fillRef idx="3">
            <a:schemeClr val="accent2"/>
          </a:fillRef>
          <a:effectRef idx="3">
            <a:schemeClr val="accent2"/>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answer</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cxnSp>
        <p:nvCxnSpPr>
          <p:cNvPr id="13" name="Curved Connector 12"/>
          <p:cNvCxnSpPr>
            <a:stCxn id="6" idx="1"/>
            <a:endCxn id="11" idx="0"/>
          </p:cNvCxnSpPr>
          <p:nvPr/>
        </p:nvCxnSpPr>
        <p:spPr>
          <a:xfrm rot="10800000" flipV="1">
            <a:off x="6184900" y="7666136"/>
            <a:ext cx="3009900" cy="3774280"/>
          </a:xfrm>
          <a:prstGeom prst="curvedConnector2">
            <a:avLst/>
          </a:prstGeom>
          <a:noFill/>
          <a:ln w="762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Curved Connector 14"/>
          <p:cNvCxnSpPr>
            <a:stCxn id="8" idx="0"/>
            <a:endCxn id="6" idx="3"/>
          </p:cNvCxnSpPr>
          <p:nvPr/>
        </p:nvCxnSpPr>
        <p:spPr>
          <a:xfrm rot="5400000">
            <a:off x="15045482" y="4652218"/>
            <a:ext cx="1570136" cy="4457700"/>
          </a:xfrm>
          <a:prstGeom prst="curvedConnector2">
            <a:avLst/>
          </a:prstGeom>
          <a:noFill/>
          <a:ln w="762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6" name="TextBox 15"/>
          <p:cNvSpPr txBox="1"/>
          <p:nvPr/>
        </p:nvSpPr>
        <p:spPr>
          <a:xfrm>
            <a:off x="13792200" y="11440415"/>
            <a:ext cx="6019800" cy="913711"/>
          </a:xfrm>
          <a:prstGeom prst="rect">
            <a:avLst/>
          </a:prstGeom>
          <a:ln/>
        </p:spPr>
        <p:style>
          <a:lnRef idx="0">
            <a:schemeClr val="accent2"/>
          </a:lnRef>
          <a:fillRef idx="3">
            <a:schemeClr val="accent2"/>
          </a:fillRef>
          <a:effectRef idx="3">
            <a:schemeClr val="accent2"/>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answer</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cxnSp>
        <p:nvCxnSpPr>
          <p:cNvPr id="18" name="Curved Connector 17"/>
          <p:cNvCxnSpPr>
            <a:stCxn id="6" idx="3"/>
            <a:endCxn id="16" idx="0"/>
          </p:cNvCxnSpPr>
          <p:nvPr/>
        </p:nvCxnSpPr>
        <p:spPr>
          <a:xfrm>
            <a:off x="13601700" y="7666136"/>
            <a:ext cx="3200400" cy="3774279"/>
          </a:xfrm>
          <a:prstGeom prst="curvedConnector2">
            <a:avLst/>
          </a:prstGeom>
          <a:noFill/>
          <a:ln w="762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9" name="TextBox 18"/>
          <p:cNvSpPr txBox="1"/>
          <p:nvPr/>
        </p:nvSpPr>
        <p:spPr>
          <a:xfrm>
            <a:off x="10668000" y="11537152"/>
            <a:ext cx="1955800"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22061079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1" presetClass="exit" presetSubtype="0" fill="hold" nodeType="afterEffect">
                                  <p:stCondLst>
                                    <p:cond delay="0"/>
                                  </p:stCondLst>
                                  <p:childTnLst>
                                    <p:set>
                                      <p:cBhvr>
                                        <p:cTn id="10" dur="1" fill="hold">
                                          <p:stCondLst>
                                            <p:cond delay="0"/>
                                          </p:stCondLst>
                                        </p:cTn>
                                        <p:tgtEl>
                                          <p:spTgt spid="10"/>
                                        </p:tgtEl>
                                        <p:attrNameLst>
                                          <p:attrName>style.visibility</p:attrName>
                                        </p:attrNameLst>
                                      </p:cBhvr>
                                      <p:to>
                                        <p:strVal val="hidden"/>
                                      </p:to>
                                    </p:set>
                                  </p:childTnLst>
                                </p:cTn>
                              </p:par>
                            </p:childTnLst>
                          </p:cTn>
                        </p:par>
                        <p:par>
                          <p:cTn id="11" fill="hold">
                            <p:stCondLst>
                              <p:cond delay="500"/>
                            </p:stCondLst>
                            <p:childTnLst>
                              <p:par>
                                <p:cTn id="12" presetID="22" presetClass="entr" presetSubtype="2"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right)">
                                      <p:cBhvr>
                                        <p:cTn id="14" dur="500"/>
                                        <p:tgtEl>
                                          <p:spTgt spid="13"/>
                                        </p:tgtEl>
                                      </p:cBhvr>
                                    </p:animEffect>
                                  </p:childTnLst>
                                </p:cTn>
                              </p:par>
                            </p:childTnLst>
                          </p:cTn>
                        </p:par>
                        <p:par>
                          <p:cTn id="15" fill="hold">
                            <p:stCondLst>
                              <p:cond delay="1000"/>
                            </p:stCondLst>
                            <p:childTnLst>
                              <p:par>
                                <p:cTn id="16" presetID="1"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childTnLst>
                                </p:cTn>
                              </p:par>
                            </p:childTnLst>
                          </p:cTn>
                        </p:par>
                        <p:par>
                          <p:cTn id="18" fill="hold">
                            <p:stCondLst>
                              <p:cond delay="1000"/>
                            </p:stCondLst>
                            <p:childTnLst>
                              <p:par>
                                <p:cTn id="19" presetID="1" presetClass="exit" presetSubtype="0" fill="hold" nodeType="afterEffect">
                                  <p:stCondLst>
                                    <p:cond delay="0"/>
                                  </p:stCondLst>
                                  <p:childTnLst>
                                    <p:set>
                                      <p:cBhvr>
                                        <p:cTn id="20" dur="1" fill="hold">
                                          <p:stCondLst>
                                            <p:cond delay="0"/>
                                          </p:stCondLst>
                                        </p:cTn>
                                        <p:tgtEl>
                                          <p:spTgt spid="1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right)">
                                      <p:cBhvr>
                                        <p:cTn id="25" dur="500"/>
                                        <p:tgtEl>
                                          <p:spTgt spid="15"/>
                                        </p:tgtEl>
                                      </p:cBhvr>
                                    </p:animEffect>
                                  </p:childTnLst>
                                </p:cTn>
                              </p:par>
                            </p:childTnLst>
                          </p:cTn>
                        </p:par>
                        <p:par>
                          <p:cTn id="26" fill="hold">
                            <p:stCondLst>
                              <p:cond delay="500"/>
                            </p:stCondLst>
                            <p:childTnLst>
                              <p:par>
                                <p:cTn id="27" presetID="1" presetClass="exit" presetSubtype="0" fill="hold" nodeType="afterEffect">
                                  <p:stCondLst>
                                    <p:cond delay="0"/>
                                  </p:stCondLst>
                                  <p:childTnLst>
                                    <p:set>
                                      <p:cBhvr>
                                        <p:cTn id="28" dur="1" fill="hold">
                                          <p:stCondLst>
                                            <p:cond delay="0"/>
                                          </p:stCondLst>
                                        </p:cTn>
                                        <p:tgtEl>
                                          <p:spTgt spid="15"/>
                                        </p:tgtEl>
                                        <p:attrNameLst>
                                          <p:attrName>style.visibility</p:attrName>
                                        </p:attrNameLst>
                                      </p:cBhvr>
                                      <p:to>
                                        <p:strVal val="hidden"/>
                                      </p:to>
                                    </p:set>
                                  </p:childTnLst>
                                </p:cTn>
                              </p:par>
                            </p:childTnLst>
                          </p:cTn>
                        </p:par>
                        <p:par>
                          <p:cTn id="29" fill="hold">
                            <p:stCondLst>
                              <p:cond delay="500"/>
                            </p:stCondLst>
                            <p:childTnLst>
                              <p:par>
                                <p:cTn id="30" presetID="22" presetClass="entr" presetSubtype="8"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500"/>
                                        <p:tgtEl>
                                          <p:spTgt spid="18"/>
                                        </p:tgtEl>
                                      </p:cBhvr>
                                    </p:animEffect>
                                  </p:childTnLst>
                                </p:cTn>
                              </p:par>
                            </p:childTnLst>
                          </p:cTn>
                        </p:par>
                        <p:par>
                          <p:cTn id="33" fill="hold">
                            <p:stCondLst>
                              <p:cond delay="1000"/>
                            </p:stCondLst>
                            <p:childTnLst>
                              <p:par>
                                <p:cTn id="34" presetID="1" presetClass="entr" presetSubtype="0"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childTnLst>
                          </p:cTn>
                        </p:par>
                        <p:par>
                          <p:cTn id="36" fill="hold">
                            <p:stCondLst>
                              <p:cond delay="1000"/>
                            </p:stCondLst>
                            <p:childTnLst>
                              <p:par>
                                <p:cTn id="37" presetID="1" presetClass="exit" presetSubtype="0" fill="hold" nodeType="afterEffect">
                                  <p:stCondLst>
                                    <p:cond delay="0"/>
                                  </p:stCondLst>
                                  <p:childTnLst>
                                    <p:set>
                                      <p:cBhvr>
                                        <p:cTn id="38" dur="1" fill="hold">
                                          <p:stCondLst>
                                            <p:cond delay="0"/>
                                          </p:stCondLst>
                                        </p:cTn>
                                        <p:tgtEl>
                                          <p:spTgt spid="18"/>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animBg="1"/>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Thank you!</a:t>
            </a:r>
            <a:endParaRPr lang="en-US" dirty="0"/>
          </a:p>
        </p:txBody>
      </p:sp>
      <p:sp>
        <p:nvSpPr>
          <p:cNvPr id="6" name="Text Placeholder 5"/>
          <p:cNvSpPr>
            <a:spLocks noGrp="1"/>
          </p:cNvSpPr>
          <p:nvPr>
            <p:ph type="body" sz="quarter" idx="1"/>
          </p:nvPr>
        </p:nvSpPr>
        <p:spPr/>
        <p:txBody>
          <a:bodyPr/>
          <a:lstStyle/>
          <a:p>
            <a:r>
              <a:rPr lang="en-US" dirty="0" smtClean="0"/>
              <a:t>Questions?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23</a:t>
            </a:fld>
            <a:endParaRPr lang="uk-UA"/>
          </a:p>
        </p:txBody>
      </p:sp>
    </p:spTree>
    <p:extLst>
      <p:ext uri="{BB962C8B-B14F-4D97-AF65-F5344CB8AC3E}">
        <p14:creationId xmlns:p14="http://schemas.microsoft.com/office/powerpoint/2010/main" val="1248806422"/>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Text Placeholder 2"/>
          <p:cNvSpPr>
            <a:spLocks noGrp="1"/>
          </p:cNvSpPr>
          <p:nvPr>
            <p:ph type="body" idx="1"/>
          </p:nvPr>
        </p:nvSpPr>
        <p:spPr/>
        <p:txBody>
          <a:bodyPr/>
          <a:lstStyle/>
          <a:p>
            <a:r>
              <a:rPr lang="en-US" dirty="0" smtClean="0"/>
              <a:t>Data</a:t>
            </a:r>
          </a:p>
          <a:p>
            <a:r>
              <a:rPr lang="en-US" dirty="0" smtClean="0"/>
              <a:t>Semantic Parsing Model</a:t>
            </a:r>
          </a:p>
          <a:p>
            <a:r>
              <a:rPr lang="en-US" dirty="0" smtClean="0"/>
              <a:t>Schema Representations</a:t>
            </a:r>
          </a:p>
          <a:p>
            <a:r>
              <a:rPr lang="en-US" dirty="0" smtClean="0"/>
              <a:t>Evaluation Plan</a:t>
            </a:r>
          </a:p>
          <a:p>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3</a:t>
            </a:fld>
            <a:endParaRPr lang="uk-UA"/>
          </a:p>
        </p:txBody>
      </p:sp>
    </p:spTree>
    <p:extLst>
      <p:ext uri="{BB962C8B-B14F-4D97-AF65-F5344CB8AC3E}">
        <p14:creationId xmlns:p14="http://schemas.microsoft.com/office/powerpoint/2010/main" val="244554506"/>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What We Have</a:t>
            </a:r>
            <a:endParaRPr lang="en-US" dirty="0"/>
          </a:p>
        </p:txBody>
      </p:sp>
      <p:sp>
        <p:nvSpPr>
          <p:cNvPr id="3" name="Text Placeholder 2"/>
          <p:cNvSpPr>
            <a:spLocks noGrp="1"/>
          </p:cNvSpPr>
          <p:nvPr>
            <p:ph type="body" idx="1"/>
          </p:nvPr>
        </p:nvSpPr>
        <p:spPr>
          <a:xfrm>
            <a:off x="2540000" y="3661171"/>
            <a:ext cx="19431000" cy="8840392"/>
          </a:xfrm>
        </p:spPr>
        <p:txBody>
          <a:bodyPr/>
          <a:lstStyle/>
          <a:p>
            <a:pPr>
              <a:spcBef>
                <a:spcPts val="1200"/>
              </a:spcBef>
            </a:pPr>
            <a:r>
              <a:rPr lang="en-US" dirty="0" smtClean="0"/>
              <a:t>ATIS</a:t>
            </a:r>
            <a:r>
              <a:rPr lang="en-US" dirty="0" smtClean="0"/>
              <a:t>: </a:t>
            </a:r>
            <a:endParaRPr lang="en-US" dirty="0" smtClean="0"/>
          </a:p>
          <a:p>
            <a:pPr lvl="3">
              <a:spcBef>
                <a:spcPts val="1200"/>
              </a:spcBef>
            </a:pPr>
            <a:r>
              <a:rPr lang="is-IS" dirty="0" smtClean="0"/>
              <a:t>4488</a:t>
            </a:r>
            <a:r>
              <a:rPr lang="en-US" dirty="0" smtClean="0"/>
              <a:t> questions, </a:t>
            </a:r>
            <a:r>
              <a:rPr lang="is-IS" dirty="0" smtClean="0"/>
              <a:t>2272 unique </a:t>
            </a:r>
            <a:r>
              <a:rPr lang="en-US" dirty="0" smtClean="0"/>
              <a:t>SQL </a:t>
            </a:r>
            <a:r>
              <a:rPr lang="en-US" dirty="0" smtClean="0"/>
              <a:t>queries </a:t>
            </a:r>
            <a:endParaRPr lang="en-US" dirty="0" smtClean="0"/>
          </a:p>
          <a:p>
            <a:pPr lvl="3">
              <a:spcBef>
                <a:spcPts val="1200"/>
              </a:spcBef>
            </a:pPr>
            <a:r>
              <a:rPr lang="en-US" dirty="0" smtClean="0"/>
              <a:t>Air </a:t>
            </a:r>
            <a:r>
              <a:rPr lang="en-US" dirty="0" smtClean="0"/>
              <a:t>travel domain</a:t>
            </a:r>
          </a:p>
          <a:p>
            <a:pPr>
              <a:spcBef>
                <a:spcPts val="1200"/>
              </a:spcBef>
            </a:pPr>
            <a:r>
              <a:rPr lang="en-US" dirty="0" err="1" smtClean="0"/>
              <a:t>GeoQuery</a:t>
            </a:r>
            <a:r>
              <a:rPr lang="en-US" dirty="0" smtClean="0"/>
              <a:t>: </a:t>
            </a:r>
            <a:endParaRPr lang="en-US" dirty="0" smtClean="0"/>
          </a:p>
          <a:p>
            <a:pPr lvl="3">
              <a:spcBef>
                <a:spcPts val="1200"/>
              </a:spcBef>
            </a:pPr>
            <a:r>
              <a:rPr lang="en-US" dirty="0" smtClean="0"/>
              <a:t>800 questions, 242 unique SQL </a:t>
            </a:r>
            <a:r>
              <a:rPr lang="en-US" dirty="0" smtClean="0"/>
              <a:t>queries </a:t>
            </a:r>
            <a:endParaRPr lang="en-US" dirty="0" smtClean="0"/>
          </a:p>
          <a:p>
            <a:pPr lvl="3">
              <a:spcBef>
                <a:spcPts val="1200"/>
              </a:spcBef>
            </a:pPr>
            <a:r>
              <a:rPr lang="en-US" dirty="0" smtClean="0"/>
              <a:t>Geography </a:t>
            </a:r>
            <a:r>
              <a:rPr lang="en-US" dirty="0" smtClean="0"/>
              <a:t>domain</a:t>
            </a:r>
          </a:p>
          <a:p>
            <a:pPr>
              <a:spcBef>
                <a:spcPts val="1200"/>
              </a:spcBef>
            </a:pPr>
            <a:r>
              <a:rPr lang="en-US" dirty="0" smtClean="0"/>
              <a:t>New dataset</a:t>
            </a:r>
            <a:r>
              <a:rPr lang="en-US" dirty="0" smtClean="0"/>
              <a:t>:</a:t>
            </a:r>
          </a:p>
          <a:p>
            <a:pPr lvl="3">
              <a:spcBef>
                <a:spcPts val="1200"/>
              </a:spcBef>
            </a:pPr>
            <a:r>
              <a:rPr lang="en-US" dirty="0" smtClean="0"/>
              <a:t>200 </a:t>
            </a:r>
            <a:r>
              <a:rPr lang="en-US" dirty="0" smtClean="0"/>
              <a:t>unique, hand-written question/query </a:t>
            </a:r>
            <a:r>
              <a:rPr lang="en-US" dirty="0" smtClean="0"/>
              <a:t>pairs</a:t>
            </a:r>
          </a:p>
          <a:p>
            <a:pPr lvl="3">
              <a:spcBef>
                <a:spcPts val="1200"/>
              </a:spcBef>
            </a:pPr>
            <a:r>
              <a:rPr lang="en-US" dirty="0" smtClean="0"/>
              <a:t>Student </a:t>
            </a:r>
            <a:r>
              <a:rPr lang="en-US" dirty="0" smtClean="0"/>
              <a:t>advising </a:t>
            </a:r>
            <a:r>
              <a:rPr lang="en-US" dirty="0" smtClean="0"/>
              <a:t>domain</a:t>
            </a:r>
            <a:endParaRPr lang="en-US" dirty="0" smtClean="0"/>
          </a:p>
        </p:txBody>
      </p:sp>
      <p:sp>
        <p:nvSpPr>
          <p:cNvPr id="4" name="Slide Number Placeholder 3"/>
          <p:cNvSpPr>
            <a:spLocks noGrp="1"/>
          </p:cNvSpPr>
          <p:nvPr>
            <p:ph type="sldNum" sz="quarter" idx="2"/>
          </p:nvPr>
        </p:nvSpPr>
        <p:spPr/>
        <p:txBody>
          <a:bodyPr/>
          <a:lstStyle/>
          <a:p>
            <a:fld id="{86CB4B4D-7CA3-9044-876B-883B54F8677D}" type="slidenum">
              <a:rPr lang="uk-UA" smtClean="0"/>
              <a:t>4</a:t>
            </a:fld>
            <a:endParaRPr lang="uk-UA"/>
          </a:p>
        </p:txBody>
      </p:sp>
    </p:spTree>
    <p:extLst>
      <p:ext uri="{BB962C8B-B14F-4D97-AF65-F5344CB8AC3E}">
        <p14:creationId xmlns:p14="http://schemas.microsoft.com/office/powerpoint/2010/main" val="22016065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4439900" y="4267200"/>
            <a:ext cx="1562100" cy="5893450"/>
            <a:chOff x="14439900" y="4267200"/>
            <a:chExt cx="1562100" cy="5893450"/>
          </a:xfrm>
        </p:grpSpPr>
        <p:sp>
          <p:nvSpPr>
            <p:cNvPr id="15" name="Rectangle 14"/>
            <p:cNvSpPr/>
            <p:nvPr/>
          </p:nvSpPr>
          <p:spPr>
            <a:xfrm>
              <a:off x="14528800" y="4267200"/>
              <a:ext cx="1473200" cy="83820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6" name="Rectangle 15"/>
            <p:cNvSpPr/>
            <p:nvPr/>
          </p:nvSpPr>
          <p:spPr>
            <a:xfrm>
              <a:off x="14439900" y="9337690"/>
              <a:ext cx="1447800" cy="82296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endParaRPr lang="en-US" sz="3200">
                <a:solidFill>
                  <a:srgbClr val="FFFFFF"/>
                </a:solidFill>
              </a:endParaRPr>
            </a:p>
          </p:txBody>
        </p:sp>
      </p:grpSp>
      <p:grpSp>
        <p:nvGrpSpPr>
          <p:cNvPr id="14" name="Group 13"/>
          <p:cNvGrpSpPr/>
          <p:nvPr/>
        </p:nvGrpSpPr>
        <p:grpSpPr>
          <a:xfrm>
            <a:off x="7747000" y="4267200"/>
            <a:ext cx="9042400" cy="4263628"/>
            <a:chOff x="7747000" y="4267200"/>
            <a:chExt cx="9042400" cy="4263628"/>
          </a:xfrm>
        </p:grpSpPr>
        <p:sp>
          <p:nvSpPr>
            <p:cNvPr id="11" name="Rectangle 10"/>
            <p:cNvSpPr/>
            <p:nvPr/>
          </p:nvSpPr>
          <p:spPr>
            <a:xfrm>
              <a:off x="9372600" y="4267200"/>
              <a:ext cx="3057727" cy="83820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Rectangle 11"/>
            <p:cNvSpPr/>
            <p:nvPr/>
          </p:nvSpPr>
          <p:spPr>
            <a:xfrm>
              <a:off x="7747000" y="7618154"/>
              <a:ext cx="2133600" cy="912674"/>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 name="Rectangle 12"/>
            <p:cNvSpPr/>
            <p:nvPr/>
          </p:nvSpPr>
          <p:spPr>
            <a:xfrm>
              <a:off x="13538200" y="7618154"/>
              <a:ext cx="3251200" cy="912674"/>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grpSp>
      <p:sp>
        <p:nvSpPr>
          <p:cNvPr id="2" name="Title 1"/>
          <p:cNvSpPr>
            <a:spLocks noGrp="1"/>
          </p:cNvSpPr>
          <p:nvPr>
            <p:ph type="title"/>
          </p:nvPr>
        </p:nvSpPr>
        <p:spPr/>
        <p:txBody>
          <a:bodyPr>
            <a:normAutofit/>
          </a:bodyPr>
          <a:lstStyle/>
          <a:p>
            <a:r>
              <a:rPr lang="en-US" dirty="0" smtClean="0"/>
              <a:t>Rules for “Unique” Questions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5</a:t>
            </a:fld>
            <a:endParaRPr lang="uk-UA"/>
          </a:p>
        </p:txBody>
      </p:sp>
      <p:grpSp>
        <p:nvGrpSpPr>
          <p:cNvPr id="25" name="Group 24"/>
          <p:cNvGrpSpPr/>
          <p:nvPr/>
        </p:nvGrpSpPr>
        <p:grpSpPr>
          <a:xfrm>
            <a:off x="7924800" y="4267200"/>
            <a:ext cx="9042400" cy="7592505"/>
            <a:chOff x="7924800" y="4267200"/>
            <a:chExt cx="9042400" cy="7592505"/>
          </a:xfrm>
        </p:grpSpPr>
        <p:sp>
          <p:nvSpPr>
            <p:cNvPr id="19" name="Rectangle 18"/>
            <p:cNvSpPr/>
            <p:nvPr/>
          </p:nvSpPr>
          <p:spPr>
            <a:xfrm>
              <a:off x="9372600" y="4267200"/>
              <a:ext cx="3057727" cy="83820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0" name="Rectangle 19"/>
            <p:cNvSpPr/>
            <p:nvPr/>
          </p:nvSpPr>
          <p:spPr>
            <a:xfrm>
              <a:off x="7924800" y="10900448"/>
              <a:ext cx="2133600" cy="912674"/>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1" name="Rectangle 20"/>
            <p:cNvSpPr/>
            <p:nvPr/>
          </p:nvSpPr>
          <p:spPr>
            <a:xfrm>
              <a:off x="13716000" y="10900448"/>
              <a:ext cx="3251200" cy="912674"/>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3" name="Rectangle 22"/>
            <p:cNvSpPr/>
            <p:nvPr/>
          </p:nvSpPr>
          <p:spPr>
            <a:xfrm>
              <a:off x="14528800" y="4267200"/>
              <a:ext cx="1473200" cy="83820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24" name="Rectangle 23"/>
            <p:cNvSpPr/>
            <p:nvPr/>
          </p:nvSpPr>
          <p:spPr>
            <a:xfrm>
              <a:off x="12183070" y="10853865"/>
              <a:ext cx="1447800" cy="1005840"/>
            </a:xfrm>
            <a:prstGeom prst="rect">
              <a:avLst/>
            </a:prstGeom>
            <a:ln/>
          </p:spPr>
          <p:style>
            <a:lnRef idx="1">
              <a:schemeClr val="accent3"/>
            </a:lnRef>
            <a:fillRef idx="3">
              <a:schemeClr val="accent3"/>
            </a:fillRef>
            <a:effectRef idx="2">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endParaRPr lang="en-US" sz="3200">
                <a:solidFill>
                  <a:srgbClr val="FFFFFF"/>
                </a:solidFill>
              </a:endParaRPr>
            </a:p>
          </p:txBody>
        </p:sp>
      </p:grpSp>
      <p:sp>
        <p:nvSpPr>
          <p:cNvPr id="3" name="TextBox 2"/>
          <p:cNvSpPr txBox="1"/>
          <p:nvPr/>
        </p:nvSpPr>
        <p:spPr>
          <a:xfrm>
            <a:off x="410564" y="1911811"/>
            <a:ext cx="23050500" cy="50686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200000"/>
              </a:lnSpc>
              <a:spcBef>
                <a:spcPts val="0"/>
              </a:spcBef>
              <a:spcAft>
                <a:spcPts val="0"/>
              </a:spcAft>
              <a:buClrTx/>
              <a:buSzTx/>
              <a:buFontTx/>
              <a:buNone/>
              <a:tabLst/>
            </a:pP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If </a:t>
            </a: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our 200 </a:t>
            </a: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questions </a:t>
            </a:r>
            <a:r>
              <a:rPr kumimoji="0" lang="en-US" sz="5000" b="0" i="0" u="none" strike="noStrike" cap="none" spc="0" normalizeH="0" baseline="0" dirty="0" smtClean="0">
                <a:ln>
                  <a:noFill/>
                </a:ln>
                <a:solidFill>
                  <a:srgbClr val="000000"/>
                </a:solidFill>
                <a:effectLst/>
                <a:uFillTx/>
                <a:latin typeface="+mn-lt"/>
                <a:ea typeface="+mn-ea"/>
                <a:cs typeface="+mn-cs"/>
                <a:sym typeface="Helvetica Light"/>
              </a:rPr>
              <a:t>include</a:t>
            </a:r>
          </a:p>
          <a:p>
            <a:pPr marL="0" marR="0" indent="0" algn="ctr" defTabSz="821531" rtl="0" fontAlgn="auto" latinLnBrk="0" hangingPunct="0">
              <a:lnSpc>
                <a:spcPct val="200000"/>
              </a:lnSpc>
              <a:spcBef>
                <a:spcPts val="0"/>
              </a:spcBef>
              <a:spcAft>
                <a:spcPts val="0"/>
              </a:spcAft>
              <a:buClrTx/>
              <a:buSzTx/>
              <a:buFontTx/>
              <a:buNone/>
              <a:tabLst/>
            </a:pPr>
            <a:r>
              <a:rPr kumimoji="0" lang="en-US" sz="6000" b="0" i="0" u="none" strike="noStrike" cap="none" spc="0" normalizeH="0" baseline="0" dirty="0" smtClean="0">
                <a:ln>
                  <a:noFill/>
                </a:ln>
                <a:solidFill>
                  <a:srgbClr val="000000"/>
                </a:solidFill>
                <a:effectLst/>
                <a:uFillTx/>
                <a:latin typeface="Arial" charset="0"/>
                <a:ea typeface="Arial" charset="0"/>
                <a:cs typeface="Arial" charset="0"/>
                <a:sym typeface="Helvetica Light"/>
              </a:rPr>
              <a:t> </a:t>
            </a:r>
            <a:r>
              <a:rPr kumimoji="0" lang="en-US" sz="6000" b="0" i="0" u="none" strike="noStrike" cap="none" spc="0" normalizeH="0" baseline="0" dirty="0" smtClean="0">
                <a:ln>
                  <a:noFill/>
                </a:ln>
                <a:solidFill>
                  <a:srgbClr val="000000"/>
                </a:solidFill>
                <a:effectLst/>
                <a:uFillTx/>
                <a:latin typeface="Arial" charset="0"/>
                <a:ea typeface="Arial" charset="0"/>
                <a:cs typeface="Arial" charset="0"/>
                <a:sym typeface="Helvetica Light"/>
              </a:rPr>
              <a:t>“Who</a:t>
            </a:r>
            <a:r>
              <a:rPr kumimoji="0" lang="en-US" sz="6000" b="0" i="0" u="none" strike="noStrike" cap="none" spc="0" normalizeH="0" dirty="0" smtClean="0">
                <a:ln>
                  <a:noFill/>
                </a:ln>
                <a:solidFill>
                  <a:srgbClr val="000000"/>
                </a:solidFill>
                <a:effectLst/>
                <a:uFillTx/>
                <a:latin typeface="Arial" charset="0"/>
                <a:ea typeface="Arial" charset="0"/>
                <a:cs typeface="Arial" charset="0"/>
                <a:sym typeface="Helvetica Light"/>
              </a:rPr>
              <a:t> teaches EECS 203?”</a:t>
            </a:r>
          </a:p>
          <a:p>
            <a:pPr marL="0" marR="0" indent="0" algn="ctr" defTabSz="821531" rtl="0" fontAlgn="auto" latinLnBrk="0" hangingPunct="0">
              <a:lnSpc>
                <a:spcPct val="200000"/>
              </a:lnSpc>
              <a:spcBef>
                <a:spcPts val="0"/>
              </a:spcBef>
              <a:spcAft>
                <a:spcPts val="0"/>
              </a:spcAft>
              <a:buClrTx/>
              <a:buSzTx/>
              <a:buFontTx/>
              <a:buNone/>
              <a:tabLst/>
            </a:pPr>
            <a:r>
              <a:rPr lang="en-US" dirty="0" smtClean="0"/>
              <a:t>they cannot also include:</a:t>
            </a: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6" name="TextBox 5"/>
          <p:cNvSpPr txBox="1"/>
          <p:nvPr/>
        </p:nvSpPr>
        <p:spPr>
          <a:xfrm>
            <a:off x="1479001" y="7566431"/>
            <a:ext cx="20489713" cy="1067599"/>
          </a:xfrm>
          <a:prstGeom prst="rect">
            <a:avLst/>
          </a:prstGeom>
          <a:noFill/>
          <a:ln>
            <a:no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stStyle>
          <a:p>
            <a:r>
              <a:rPr lang="en-US" sz="6000" dirty="0">
                <a:solidFill>
                  <a:srgbClr val="000000"/>
                </a:solidFill>
                <a:latin typeface="Arial" charset="0"/>
                <a:ea typeface="Arial" charset="0"/>
                <a:cs typeface="Arial" charset="0"/>
              </a:rPr>
              <a:t>“Who’s</a:t>
            </a:r>
            <a:r>
              <a:rPr lang="en-US" sz="6000" dirty="0" smtClean="0">
                <a:solidFill>
                  <a:srgbClr val="000000"/>
                </a:solidFill>
                <a:latin typeface="Arial" charset="0"/>
                <a:ea typeface="Arial" charset="0"/>
                <a:cs typeface="Arial" charset="0"/>
              </a:rPr>
              <a:t> the EECS 203 instructor?” </a:t>
            </a:r>
            <a:endParaRPr lang="en-US" sz="6000" dirty="0">
              <a:solidFill>
                <a:srgbClr val="000000"/>
              </a:solidFill>
              <a:latin typeface="Arial" charset="0"/>
              <a:ea typeface="Arial" charset="0"/>
              <a:cs typeface="Arial" charset="0"/>
            </a:endParaRPr>
          </a:p>
        </p:txBody>
      </p:sp>
      <p:sp>
        <p:nvSpPr>
          <p:cNvPr id="7" name="TextBox 6"/>
          <p:cNvSpPr txBox="1"/>
          <p:nvPr/>
        </p:nvSpPr>
        <p:spPr>
          <a:xfrm>
            <a:off x="1689815" y="9219956"/>
            <a:ext cx="20491998" cy="1067599"/>
          </a:xfrm>
          <a:prstGeom prst="rect">
            <a:avLst/>
          </a:prstGeom>
          <a:noFill/>
          <a:ln>
            <a:no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6000">
                <a:solidFill>
                  <a:srgbClr val="000000"/>
                </a:solidFill>
                <a:latin typeface="Arial" charset="0"/>
                <a:ea typeface="Arial" charset="0"/>
                <a:cs typeface="Arial" charset="0"/>
              </a:defRPr>
            </a:lvl1pPr>
          </a:lstStyle>
          <a:p>
            <a:r>
              <a:rPr lang="en-US" dirty="0"/>
              <a:t>“Who teaches EECS 280?”</a:t>
            </a:r>
            <a:endParaRPr lang="en-US" dirty="0"/>
          </a:p>
        </p:txBody>
      </p:sp>
      <p:pic>
        <p:nvPicPr>
          <p:cNvPr id="27" name="Picture 26"/>
          <p:cNvPicPr>
            <a:picLocks noChangeAspect="1"/>
          </p:cNvPicPr>
          <p:nvPr/>
        </p:nvPicPr>
        <p:blipFill>
          <a:blip r:embed="rId3"/>
          <a:stretch>
            <a:fillRect/>
          </a:stretch>
        </p:blipFill>
        <p:spPr>
          <a:xfrm>
            <a:off x="4546600" y="7398403"/>
            <a:ext cx="1601802" cy="1601802"/>
          </a:xfrm>
          <a:prstGeom prst="rect">
            <a:avLst/>
          </a:prstGeom>
        </p:spPr>
      </p:pic>
      <p:pic>
        <p:nvPicPr>
          <p:cNvPr id="28" name="Picture 27"/>
          <p:cNvPicPr>
            <a:picLocks noChangeAspect="1"/>
          </p:cNvPicPr>
          <p:nvPr/>
        </p:nvPicPr>
        <p:blipFill>
          <a:blip r:embed="rId3"/>
          <a:stretch>
            <a:fillRect/>
          </a:stretch>
        </p:blipFill>
        <p:spPr>
          <a:xfrm>
            <a:off x="5867400" y="9074245"/>
            <a:ext cx="1601802" cy="1601802"/>
          </a:xfrm>
          <a:prstGeom prst="rect">
            <a:avLst/>
          </a:prstGeom>
        </p:spPr>
      </p:pic>
      <p:pic>
        <p:nvPicPr>
          <p:cNvPr id="29" name="Picture 28"/>
          <p:cNvPicPr>
            <a:picLocks noChangeAspect="1"/>
          </p:cNvPicPr>
          <p:nvPr/>
        </p:nvPicPr>
        <p:blipFill>
          <a:blip r:embed="rId3"/>
          <a:stretch>
            <a:fillRect/>
          </a:stretch>
        </p:blipFill>
        <p:spPr>
          <a:xfrm>
            <a:off x="4546600" y="10674017"/>
            <a:ext cx="1601802" cy="1601802"/>
          </a:xfrm>
          <a:prstGeom prst="rect">
            <a:avLst/>
          </a:prstGeom>
        </p:spPr>
      </p:pic>
      <p:sp>
        <p:nvSpPr>
          <p:cNvPr id="8" name="TextBox 7"/>
          <p:cNvSpPr txBox="1"/>
          <p:nvPr/>
        </p:nvSpPr>
        <p:spPr>
          <a:xfrm>
            <a:off x="1476716" y="10873725"/>
            <a:ext cx="20491998" cy="1067599"/>
          </a:xfrm>
          <a:prstGeom prst="rect">
            <a:avLst/>
          </a:prstGeom>
          <a:noFill/>
          <a:ln>
            <a:no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6000">
                <a:solidFill>
                  <a:srgbClr val="000000"/>
                </a:solidFill>
                <a:latin typeface="Arial" charset="0"/>
                <a:ea typeface="Arial" charset="0"/>
                <a:cs typeface="Arial" charset="0"/>
              </a:defRPr>
            </a:lvl1pPr>
          </a:lstStyle>
          <a:p>
            <a:r>
              <a:rPr lang="en-US" dirty="0"/>
              <a:t>“Who’s the EECS 280 instructor?</a:t>
            </a:r>
          </a:p>
        </p:txBody>
      </p:sp>
    </p:spTree>
    <p:extLst>
      <p:ext uri="{BB962C8B-B14F-4D97-AF65-F5344CB8AC3E}">
        <p14:creationId xmlns:p14="http://schemas.microsoft.com/office/powerpoint/2010/main" val="12918992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17"/>
                                        </p:tgtEl>
                                        <p:attrNameLst>
                                          <p:attrName>style.visibility</p:attrName>
                                        </p:attrNameLst>
                                      </p:cBhvr>
                                      <p:to>
                                        <p:strVal val="hidden"/>
                                      </p:to>
                                    </p:set>
                                  </p:childTnLst>
                                </p:cTn>
                              </p:par>
                              <p:par>
                                <p:cTn id="32" presetID="1"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25"/>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Expanding Data</a:t>
            </a:r>
            <a:endParaRPr lang="en-US" dirty="0"/>
          </a:p>
        </p:txBody>
      </p:sp>
      <p:sp>
        <p:nvSpPr>
          <p:cNvPr id="3" name="Text Placeholder 2"/>
          <p:cNvSpPr>
            <a:spLocks noGrp="1"/>
          </p:cNvSpPr>
          <p:nvPr>
            <p:ph type="body" idx="1"/>
          </p:nvPr>
        </p:nvSpPr>
        <p:spPr>
          <a:xfrm>
            <a:off x="2540000" y="3661171"/>
            <a:ext cx="19431000" cy="8840392"/>
          </a:xfrm>
        </p:spPr>
        <p:txBody>
          <a:bodyPr/>
          <a:lstStyle/>
          <a:p>
            <a:pPr>
              <a:spcBef>
                <a:spcPts val="5000"/>
              </a:spcBef>
            </a:pPr>
            <a:r>
              <a:rPr lang="en-US" dirty="0" smtClean="0">
                <a:solidFill>
                  <a:schemeClr val="tx1"/>
                </a:solidFill>
              </a:rPr>
              <a:t>~</a:t>
            </a:r>
            <a:r>
              <a:rPr lang="en-US" dirty="0">
                <a:solidFill>
                  <a:schemeClr val="tx1"/>
                </a:solidFill>
              </a:rPr>
              <a:t>200 paraphrases of the </a:t>
            </a:r>
            <a:r>
              <a:rPr lang="en-US" dirty="0" smtClean="0">
                <a:solidFill>
                  <a:schemeClr val="tx1"/>
                </a:solidFill>
              </a:rPr>
              <a:t>questions </a:t>
            </a:r>
            <a:r>
              <a:rPr lang="en-US" dirty="0">
                <a:solidFill>
                  <a:schemeClr val="tx1"/>
                </a:solidFill>
              </a:rPr>
              <a:t>by end of December</a:t>
            </a:r>
          </a:p>
          <a:p>
            <a:pPr>
              <a:spcBef>
                <a:spcPts val="5000"/>
              </a:spcBef>
            </a:pPr>
            <a:r>
              <a:rPr lang="en-US" dirty="0" err="1">
                <a:solidFill>
                  <a:schemeClr val="tx1"/>
                </a:solidFill>
              </a:rPr>
              <a:t>Wishlist</a:t>
            </a:r>
            <a:r>
              <a:rPr lang="en-US" dirty="0">
                <a:solidFill>
                  <a:schemeClr val="tx1"/>
                </a:solidFill>
              </a:rPr>
              <a:t>: Additional paraphrases, </a:t>
            </a:r>
            <a:r>
              <a:rPr lang="en-US" dirty="0" smtClean="0">
                <a:solidFill>
                  <a:schemeClr val="tx1"/>
                </a:solidFill>
              </a:rPr>
              <a:t>early </a:t>
            </a:r>
            <a:r>
              <a:rPr lang="en-US" dirty="0">
                <a:solidFill>
                  <a:schemeClr val="tx1"/>
                </a:solidFill>
              </a:rPr>
              <a:t>in January</a:t>
            </a:r>
          </a:p>
          <a:p>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6</a:t>
            </a:fld>
            <a:endParaRPr lang="uk-UA"/>
          </a:p>
        </p:txBody>
      </p:sp>
    </p:spTree>
    <p:extLst>
      <p:ext uri="{BB962C8B-B14F-4D97-AF65-F5344CB8AC3E}">
        <p14:creationId xmlns:p14="http://schemas.microsoft.com/office/powerpoint/2010/main" val="194441749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t>
            </a:r>
            <a:r>
              <a:rPr lang="en-US" dirty="0" smtClean="0"/>
              <a:t>Quality Assurance</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7</a:t>
            </a:fld>
            <a:endParaRPr lang="uk-UA"/>
          </a:p>
        </p:txBody>
      </p:sp>
      <p:graphicFrame>
        <p:nvGraphicFramePr>
          <p:cNvPr id="5" name="Table 4"/>
          <p:cNvGraphicFramePr>
            <a:graphicFrameLocks noGrp="1"/>
          </p:cNvGraphicFramePr>
          <p:nvPr>
            <p:extLst>
              <p:ext uri="{D42A27DB-BD31-4B8C-83A1-F6EECF244321}">
                <p14:modId xmlns:p14="http://schemas.microsoft.com/office/powerpoint/2010/main" val="277603106"/>
              </p:ext>
            </p:extLst>
          </p:nvPr>
        </p:nvGraphicFramePr>
        <p:xfrm>
          <a:off x="4055070" y="9821333"/>
          <a:ext cx="16256000" cy="2468880"/>
        </p:xfrm>
        <a:graphic>
          <a:graphicData uri="http://schemas.openxmlformats.org/drawingml/2006/table">
            <a:tbl>
              <a:tblPr firstRow="1" bandRow="1">
                <a:tableStyleId>{08FB837D-C827-4EFA-A057-4D05807E0F7C}</a:tableStyleId>
              </a:tblPr>
              <a:tblGrid>
                <a:gridCol w="8128000"/>
                <a:gridCol w="8128000"/>
              </a:tblGrid>
              <a:tr h="370840">
                <a:tc>
                  <a:txBody>
                    <a:bodyPr/>
                    <a:lstStyle/>
                    <a:p>
                      <a:r>
                        <a:rPr lang="en-US" sz="4800" dirty="0" smtClean="0"/>
                        <a:t>Trait</a:t>
                      </a:r>
                      <a:endParaRPr lang="en-US" sz="4800" dirty="0"/>
                    </a:p>
                  </a:txBody>
                  <a:tcPr/>
                </a:tc>
                <a:tc>
                  <a:txBody>
                    <a:bodyPr/>
                    <a:lstStyle/>
                    <a:p>
                      <a:r>
                        <a:rPr lang="en-US" sz="4800" dirty="0" smtClean="0"/>
                        <a:t>Scale</a:t>
                      </a:r>
                      <a:endParaRPr lang="en-US" sz="4800" dirty="0"/>
                    </a:p>
                  </a:txBody>
                  <a:tcPr/>
                </a:tc>
              </a:tr>
              <a:tr h="370840">
                <a:tc>
                  <a:txBody>
                    <a:bodyPr/>
                    <a:lstStyle/>
                    <a:p>
                      <a:r>
                        <a:rPr lang="en-US" sz="4800" dirty="0" smtClean="0"/>
                        <a:t>Accuracy</a:t>
                      </a:r>
                      <a:endParaRPr lang="en-US" sz="4800" dirty="0"/>
                    </a:p>
                  </a:txBody>
                  <a:tcPr/>
                </a:tc>
                <a:tc>
                  <a:txBody>
                    <a:bodyPr/>
                    <a:lstStyle/>
                    <a:p>
                      <a:r>
                        <a:rPr lang="en-US" sz="4800" dirty="0" smtClean="0"/>
                        <a:t>0,1</a:t>
                      </a:r>
                      <a:endParaRPr lang="en-US" sz="4800" dirty="0"/>
                    </a:p>
                  </a:txBody>
                  <a:tcPr/>
                </a:tc>
              </a:tr>
              <a:tr h="370840">
                <a:tc>
                  <a:txBody>
                    <a:bodyPr/>
                    <a:lstStyle/>
                    <a:p>
                      <a:r>
                        <a:rPr lang="en-US" sz="4800" dirty="0" smtClean="0"/>
                        <a:t>Helpfulness</a:t>
                      </a:r>
                      <a:endParaRPr lang="en-US" sz="4800" dirty="0"/>
                    </a:p>
                  </a:txBody>
                  <a:tcPr/>
                </a:tc>
                <a:tc>
                  <a:txBody>
                    <a:bodyPr/>
                    <a:lstStyle/>
                    <a:p>
                      <a:r>
                        <a:rPr lang="en-US" sz="4800" dirty="0" smtClean="0"/>
                        <a:t>0,</a:t>
                      </a:r>
                      <a:r>
                        <a:rPr lang="en-US" sz="4800" baseline="0" dirty="0" smtClean="0"/>
                        <a:t> 1, 2</a:t>
                      </a:r>
                      <a:endParaRPr lang="en-US" sz="4800" dirty="0"/>
                    </a:p>
                  </a:txBody>
                  <a:tcPr/>
                </a:tc>
              </a:tr>
            </a:tbl>
          </a:graphicData>
        </a:graphic>
      </p:graphicFrame>
      <p:sp>
        <p:nvSpPr>
          <p:cNvPr id="6" name="Rectangle 5"/>
          <p:cNvSpPr/>
          <p:nvPr/>
        </p:nvSpPr>
        <p:spPr>
          <a:xfrm>
            <a:off x="7193826" y="2611173"/>
            <a:ext cx="10123348" cy="861774"/>
          </a:xfrm>
          <a:prstGeom prst="rect">
            <a:avLst/>
          </a:prstGeom>
          <a:solidFill>
            <a:srgbClr val="E7EFF9"/>
          </a:solidFill>
          <a:ln w="12700" cap="flat" cmpd="sng" algn="ctr">
            <a:solidFill>
              <a:srgbClr val="2165BA"/>
            </a:solidFill>
            <a:prstDash val="solid"/>
            <a:miter lim="800000"/>
          </a:ln>
          <a:effectLst/>
        </p:spPr>
        <p:txBody>
          <a:bodyPr rtlCol="0" anchor="ctr"/>
          <a:lstStyle/>
          <a:p>
            <a:pPr defTabSz="914400" hangingPunct="1"/>
            <a:r>
              <a:rPr lang="en-US" sz="4800" kern="1200" dirty="0">
                <a:solidFill>
                  <a:srgbClr val="2165BA"/>
                </a:solidFill>
                <a:latin typeface="Calibri" panose="020F0502020204030204"/>
              </a:rPr>
              <a:t>“Are there </a:t>
            </a:r>
            <a:r>
              <a:rPr lang="en-US" sz="4800" kern="1200" dirty="0" smtClean="0">
                <a:solidFill>
                  <a:srgbClr val="2165BA"/>
                </a:solidFill>
                <a:latin typeface="Calibri" panose="020F0502020204030204"/>
              </a:rPr>
              <a:t>400-level </a:t>
            </a:r>
            <a:r>
              <a:rPr lang="en-US" sz="4800" kern="1200" dirty="0">
                <a:solidFill>
                  <a:srgbClr val="2165BA"/>
                </a:solidFill>
                <a:latin typeface="Calibri" panose="020F0502020204030204"/>
              </a:rPr>
              <a:t>courses with labs?”</a:t>
            </a:r>
          </a:p>
        </p:txBody>
      </p:sp>
      <p:sp>
        <p:nvSpPr>
          <p:cNvPr id="8" name="Rectangle 7"/>
          <p:cNvSpPr/>
          <p:nvPr/>
        </p:nvSpPr>
        <p:spPr>
          <a:xfrm>
            <a:off x="1938816" y="5226490"/>
            <a:ext cx="2116254" cy="1690071"/>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smtClean="0">
                <a:ln>
                  <a:noFill/>
                </a:ln>
                <a:solidFill>
                  <a:schemeClr val="accent4"/>
                </a:solidFill>
                <a:effectLst/>
                <a:uLnTx/>
                <a:uFillTx/>
                <a:latin typeface="Calibri" panose="020F0502020204030204"/>
                <a:ea typeface="+mn-ea"/>
                <a:cs typeface="+mn-cs"/>
              </a:rPr>
              <a:t>“Yes.”</a:t>
            </a:r>
            <a:endParaRPr kumimoji="0" lang="en-US" sz="4800" b="0" i="0" u="none" strike="noStrike" kern="1200" cap="none" spc="0" normalizeH="0" baseline="0" noProof="0" dirty="0" smtClean="0">
              <a:ln>
                <a:noFill/>
              </a:ln>
              <a:solidFill>
                <a:schemeClr val="accent4"/>
              </a:solidFill>
              <a:effectLst/>
              <a:uLnTx/>
              <a:uFillTx/>
              <a:latin typeface="Calibri" panose="020F0502020204030204"/>
              <a:ea typeface="+mn-ea"/>
              <a:cs typeface="+mn-cs"/>
            </a:endParaRPr>
          </a:p>
        </p:txBody>
      </p:sp>
      <p:sp>
        <p:nvSpPr>
          <p:cNvPr id="9" name="Rectangle 8"/>
          <p:cNvSpPr/>
          <p:nvPr/>
        </p:nvSpPr>
        <p:spPr>
          <a:xfrm>
            <a:off x="6036836" y="5226489"/>
            <a:ext cx="7780197" cy="1690071"/>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defTabSz="914400" hangingPunct="1">
              <a:defRPr/>
            </a:pPr>
            <a:r>
              <a:rPr kumimoji="0" lang="en-US" sz="4800" b="0" i="0" u="none" strike="noStrike" kern="1200" cap="none" spc="0" normalizeH="0" baseline="0" noProof="0" dirty="0" smtClean="0">
                <a:ln>
                  <a:noFill/>
                </a:ln>
                <a:solidFill>
                  <a:schemeClr val="accent2"/>
                </a:solidFill>
                <a:effectLst/>
                <a:uLnTx/>
                <a:uFillTx/>
                <a:latin typeface="Calibri" panose="020F0502020204030204"/>
                <a:ea typeface="+mn-ea"/>
                <a:cs typeface="+mn-cs"/>
              </a:rPr>
              <a:t>“Yes,</a:t>
            </a:r>
            <a:r>
              <a:rPr kumimoji="0" lang="en-US" sz="4800" b="0" i="0" u="none" strike="noStrike" kern="1200" cap="none" spc="0" normalizeH="0" noProof="0" dirty="0" smtClean="0">
                <a:ln>
                  <a:noFill/>
                </a:ln>
                <a:solidFill>
                  <a:schemeClr val="accent2"/>
                </a:solidFill>
                <a:effectLst/>
                <a:uLnTx/>
                <a:uFillTx/>
                <a:latin typeface="Calibri" panose="020F0502020204030204"/>
                <a:ea typeface="+mn-ea"/>
                <a:cs typeface="+mn-cs"/>
              </a:rPr>
              <a:t> they include </a:t>
            </a:r>
            <a:r>
              <a:rPr lang="is-IS" sz="4800" kern="1200" dirty="0" smtClean="0">
                <a:solidFill>
                  <a:schemeClr val="accent2"/>
                </a:solidFill>
                <a:latin typeface="Calibri" panose="020F0502020204030204"/>
              </a:rPr>
              <a:t>411, 413, 418, 419 ...”</a:t>
            </a:r>
            <a:r>
              <a:rPr lang="is-IS" sz="4800" kern="1200" dirty="0">
                <a:solidFill>
                  <a:schemeClr val="accent2"/>
                </a:solidFill>
                <a:latin typeface="Calibri" panose="020F0502020204030204"/>
              </a:rPr>
              <a:t> </a:t>
            </a:r>
          </a:p>
        </p:txBody>
      </p:sp>
      <p:sp>
        <p:nvSpPr>
          <p:cNvPr id="11" name="Rectangle 10"/>
          <p:cNvSpPr/>
          <p:nvPr/>
        </p:nvSpPr>
        <p:spPr>
          <a:xfrm>
            <a:off x="15798800" y="5226490"/>
            <a:ext cx="7780197" cy="1690071"/>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defTabSz="914400" hangingPunct="1">
              <a:defRPr/>
            </a:pPr>
            <a:r>
              <a:rPr kumimoji="0" lang="en-US" sz="4800" b="0" i="0" u="none" strike="noStrike" kern="1200" cap="none" spc="0" normalizeH="0" baseline="0" noProof="0" dirty="0" smtClean="0">
                <a:ln>
                  <a:noFill/>
                </a:ln>
                <a:solidFill>
                  <a:schemeClr val="accent5"/>
                </a:solidFill>
                <a:effectLst/>
                <a:uLnTx/>
                <a:uFillTx/>
                <a:latin typeface="Calibri" panose="020F0502020204030204"/>
                <a:ea typeface="+mn-ea"/>
                <a:cs typeface="+mn-cs"/>
              </a:rPr>
              <a:t>“Yes,</a:t>
            </a:r>
            <a:r>
              <a:rPr kumimoji="0" lang="en-US" sz="4800" b="0" i="0" u="none" strike="noStrike" kern="1200" cap="none" spc="0" normalizeH="0" noProof="0" dirty="0" smtClean="0">
                <a:ln>
                  <a:noFill/>
                </a:ln>
                <a:solidFill>
                  <a:schemeClr val="accent5"/>
                </a:solidFill>
                <a:effectLst/>
                <a:uLnTx/>
                <a:uFillTx/>
                <a:latin typeface="Calibri" panose="020F0502020204030204"/>
                <a:ea typeface="+mn-ea"/>
                <a:cs typeface="+mn-cs"/>
              </a:rPr>
              <a:t> they include </a:t>
            </a:r>
            <a:r>
              <a:rPr lang="is-IS" sz="4800" kern="1200" dirty="0" smtClean="0">
                <a:solidFill>
                  <a:schemeClr val="accent5"/>
                </a:solidFill>
                <a:latin typeface="Calibri" panose="020F0502020204030204"/>
              </a:rPr>
              <a:t>101, 182, 215, 216 ...”</a:t>
            </a:r>
            <a:r>
              <a:rPr lang="is-IS" sz="4800" kern="1200" dirty="0">
                <a:solidFill>
                  <a:schemeClr val="accent5"/>
                </a:solidFill>
                <a:latin typeface="Calibri" panose="020F0502020204030204"/>
              </a:rPr>
              <a:t> </a:t>
            </a:r>
          </a:p>
        </p:txBody>
      </p:sp>
    </p:spTree>
    <p:extLst>
      <p:ext uri="{BB962C8B-B14F-4D97-AF65-F5344CB8AC3E}">
        <p14:creationId xmlns:p14="http://schemas.microsoft.com/office/powerpoint/2010/main" val="13886232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QA Results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8</a:t>
            </a:fld>
            <a:endParaRPr lang="uk-UA"/>
          </a:p>
        </p:txBody>
      </p:sp>
      <p:graphicFrame>
        <p:nvGraphicFramePr>
          <p:cNvPr id="5" name="Chart 4"/>
          <p:cNvGraphicFramePr>
            <a:graphicFrameLocks/>
          </p:cNvGraphicFramePr>
          <p:nvPr>
            <p:extLst>
              <p:ext uri="{D42A27DB-BD31-4B8C-83A1-F6EECF244321}">
                <p14:modId xmlns:p14="http://schemas.microsoft.com/office/powerpoint/2010/main" val="85372461"/>
              </p:ext>
            </p:extLst>
          </p:nvPr>
        </p:nvGraphicFramePr>
        <p:xfrm>
          <a:off x="763180" y="3763925"/>
          <a:ext cx="11172634" cy="71450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1295640080"/>
              </p:ext>
            </p:extLst>
          </p:nvPr>
        </p:nvGraphicFramePr>
        <p:xfrm>
          <a:off x="12844130" y="3742661"/>
          <a:ext cx="10611293" cy="716634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62084886"/>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Parsing: NL to MR</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9</a:t>
            </a:fld>
            <a:endParaRPr lang="uk-UA"/>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4557" y="3825486"/>
            <a:ext cx="14688134" cy="5733870"/>
          </a:xfrm>
          <a:prstGeom prst="rect">
            <a:avLst/>
          </a:prstGeom>
        </p:spPr>
      </p:pic>
      <p:sp>
        <p:nvSpPr>
          <p:cNvPr id="6" name="TextBox 5"/>
          <p:cNvSpPr txBox="1"/>
          <p:nvPr/>
        </p:nvSpPr>
        <p:spPr>
          <a:xfrm>
            <a:off x="461209" y="10469347"/>
            <a:ext cx="22949209" cy="1631216"/>
          </a:xfrm>
          <a:prstGeom prst="rect">
            <a:avLst/>
          </a:prstGeom>
          <a:noFill/>
        </p:spPr>
        <p:txBody>
          <a:bodyPr wrap="square" rtlCol="0">
            <a:spAutoFit/>
          </a:bodyPr>
          <a:lstStyle/>
          <a:p>
            <a:r>
              <a:rPr lang="en-US" dirty="0"/>
              <a:t>From</a:t>
            </a:r>
          </a:p>
          <a:p>
            <a:r>
              <a:rPr lang="en-US" i="1" dirty="0"/>
              <a:t>Dong and </a:t>
            </a:r>
            <a:r>
              <a:rPr lang="en-US" i="1" dirty="0" err="1"/>
              <a:t>Lapata</a:t>
            </a:r>
            <a:r>
              <a:rPr lang="en-US" i="1" dirty="0"/>
              <a:t>. "Language to logical form with neural attention." </a:t>
            </a:r>
            <a:r>
              <a:rPr lang="en-US" i="1" dirty="0" err="1"/>
              <a:t>arXiv</a:t>
            </a:r>
            <a:r>
              <a:rPr lang="en-US" i="1" dirty="0"/>
              <a:t> (2016).</a:t>
            </a:r>
          </a:p>
        </p:txBody>
      </p:sp>
    </p:spTree>
    <p:extLst>
      <p:ext uri="{BB962C8B-B14F-4D97-AF65-F5344CB8AC3E}">
        <p14:creationId xmlns:p14="http://schemas.microsoft.com/office/powerpoint/2010/main" val="75135779"/>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7216</TotalTime>
  <Words>2710</Words>
  <Application>Microsoft Macintosh PowerPoint</Application>
  <PresentationFormat>Custom</PresentationFormat>
  <Paragraphs>317</Paragraphs>
  <Slides>23</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Calibri</vt:lpstr>
      <vt:lpstr>Courier New</vt:lpstr>
      <vt:lpstr>Helvetica</vt:lpstr>
      <vt:lpstr>Helvetica Light</vt:lpstr>
      <vt:lpstr>Helvetica Neue</vt:lpstr>
      <vt:lpstr>Wingdings</vt:lpstr>
      <vt:lpstr>Arial</vt:lpstr>
      <vt:lpstr>White</vt:lpstr>
      <vt:lpstr>Seq2Seq Semantic Parsing for  Natural Language to SQL</vt:lpstr>
      <vt:lpstr>Natural Language to SQL</vt:lpstr>
      <vt:lpstr>Outline</vt:lpstr>
      <vt:lpstr>Data: What We Have</vt:lpstr>
      <vt:lpstr>Rules for “Unique” Questions</vt:lpstr>
      <vt:lpstr>Expanding Data</vt:lpstr>
      <vt:lpstr>Data Quality Assurance</vt:lpstr>
      <vt:lpstr>Preliminary QA Results</vt:lpstr>
      <vt:lpstr>Semantic Parsing: NL to MR</vt:lpstr>
      <vt:lpstr>Can We Just Do This?</vt:lpstr>
      <vt:lpstr>Our Database Schema</vt:lpstr>
      <vt:lpstr>Taking Schema into Account</vt:lpstr>
      <vt:lpstr>A Tensor Map of the Schema</vt:lpstr>
      <vt:lpstr>A Dictionary Map of the Schema</vt:lpstr>
      <vt:lpstr>Schema Embeddings</vt:lpstr>
      <vt:lpstr>Schema Embeddings</vt:lpstr>
      <vt:lpstr>Schema Embeddings</vt:lpstr>
      <vt:lpstr>Schema Embeddings Questions</vt:lpstr>
      <vt:lpstr>Evaluating Accuracy</vt:lpstr>
      <vt:lpstr>Evaluating Accuracy</vt:lpstr>
      <vt:lpstr>Evaluating Accuracy</vt:lpstr>
      <vt:lpstr>Evaluating Answers</vt:lpstr>
      <vt:lpstr>Thank you!</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of your project&gt;</dc:title>
  <cp:lastModifiedBy>Catherine Finegan-Dollak</cp:lastModifiedBy>
  <cp:revision>101</cp:revision>
  <dcterms:modified xsi:type="dcterms:W3CDTF">2016-12-08T18:06:21Z</dcterms:modified>
</cp:coreProperties>
</file>